
<file path=[Content_Types].xml><?xml version="1.0" encoding="utf-8"?>
<Types xmlns="http://schemas.openxmlformats.org/package/2006/content-types">
  <Default Extension="emf" ContentType="image/x-emf"/>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40"/>
  </p:notesMasterIdLst>
  <p:sldIdLst>
    <p:sldId id="258" r:id="rId2"/>
    <p:sldId id="269" r:id="rId3"/>
    <p:sldId id="270" r:id="rId4"/>
    <p:sldId id="339" r:id="rId5"/>
    <p:sldId id="273" r:id="rId6"/>
    <p:sldId id="274" r:id="rId7"/>
    <p:sldId id="294" r:id="rId8"/>
    <p:sldId id="275" r:id="rId9"/>
    <p:sldId id="282" r:id="rId10"/>
    <p:sldId id="281" r:id="rId11"/>
    <p:sldId id="280" r:id="rId12"/>
    <p:sldId id="328" r:id="rId13"/>
    <p:sldId id="330" r:id="rId14"/>
    <p:sldId id="329" r:id="rId15"/>
    <p:sldId id="331" r:id="rId16"/>
    <p:sldId id="292" r:id="rId17"/>
    <p:sldId id="333" r:id="rId18"/>
    <p:sldId id="334" r:id="rId19"/>
    <p:sldId id="336" r:id="rId20"/>
    <p:sldId id="337" r:id="rId21"/>
    <p:sldId id="338" r:id="rId22"/>
    <p:sldId id="340" r:id="rId23"/>
    <p:sldId id="341" r:id="rId24"/>
    <p:sldId id="286" r:id="rId25"/>
    <p:sldId id="283" r:id="rId26"/>
    <p:sldId id="284" r:id="rId27"/>
    <p:sldId id="285" r:id="rId28"/>
    <p:sldId id="287" r:id="rId29"/>
    <p:sldId id="295" r:id="rId30"/>
    <p:sldId id="290" r:id="rId31"/>
    <p:sldId id="347" r:id="rId32"/>
    <p:sldId id="348" r:id="rId33"/>
    <p:sldId id="343" r:id="rId34"/>
    <p:sldId id="291" r:id="rId35"/>
    <p:sldId id="344" r:id="rId36"/>
    <p:sldId id="345" r:id="rId37"/>
    <p:sldId id="346" r:id="rId38"/>
    <p:sldId id="293" r:id="rId39"/>
  </p:sldIdLst>
  <p:sldSz cx="12192000" cy="6858000"/>
  <p:notesSz cx="7010400" cy="9296400"/>
  <p:embeddedFontLst>
    <p:embeddedFont>
      <p:font typeface="Calibri" panose="020F0502020204030204" pitchFamily="34" charset="0"/>
      <p:regular r:id="rId41"/>
      <p:bold r:id="rId42"/>
      <p:italic r:id="rId43"/>
      <p:boldItalic r:id="rId44"/>
    </p:embeddedFont>
    <p:embeddedFont>
      <p:font typeface="Montserrat" panose="00000500000000000000" pitchFamily="2" charset="0"/>
      <p:regular r:id="rId45"/>
      <p:bold r:id="rId46"/>
      <p:italic r:id="rId47"/>
      <p:boldItalic r:id="rId48"/>
    </p:embeddedFont>
    <p:embeddedFont>
      <p:font typeface="Noto Sans" panose="020B0502040504020204" pitchFamily="34" charset="0"/>
      <p:regular r:id="rId49"/>
      <p:bold r:id="rId50"/>
      <p:italic r:id="rId51"/>
      <p:boldItalic r:id="rId5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2" roundtripDataSignature="AMtx7mjT8y95nqIbhOnRcaDuWYwXNjNvr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2247"/>
    <a:srgbClr val="EAD8A5"/>
    <a:srgbClr val="7E1835"/>
    <a:srgbClr val="B7903D"/>
    <a:srgbClr val="F9F3E4"/>
    <a:srgbClr val="611232"/>
    <a:srgbClr val="637A9B"/>
    <a:srgbClr val="6919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Estilo claro 1 - Acento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093" autoAdjust="0"/>
    <p:restoredTop sz="96283" autoAdjust="0"/>
  </p:normalViewPr>
  <p:slideViewPr>
    <p:cSldViewPr snapToGrid="0">
      <p:cViewPr varScale="1">
        <p:scale>
          <a:sx n="113" d="100"/>
          <a:sy n="113" d="100"/>
        </p:scale>
        <p:origin x="67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font" Target="fonts/font5.fntdata"/><Relationship Id="rId66"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font" Target="fonts/font8.fntdata"/><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font" Target="fonts/font1.fntdata"/><Relationship Id="rId62"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9.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4.fntdata"/><Relationship Id="rId52" Type="http://schemas.openxmlformats.org/officeDocument/2006/relationships/font" Target="fonts/font12.fntdata"/><Relationship Id="rId6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01" name="Google Shape;101;p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A76739CA-0060-F9FF-855F-E5DA8CFD9455}"/>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6CBFF2EC-C34D-B644-4B1F-42B301EEB018}"/>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89F05B3C-147B-F677-5F79-51B608E18EBC}"/>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15031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C0A2A556-E3E2-ECEB-2A9F-70905D62193F}"/>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86A49127-A26C-C8ED-4C6E-CCE19CFB7BF0}"/>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B1BA45FF-32AA-2C70-3BBA-2352DBBF0627}"/>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423213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BB7F3D5A-3C0C-BF64-1A18-15A430547032}"/>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32414AD8-DA97-47BE-02A5-03DF2751EDD0}"/>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8263C14E-586B-43EE-3CA6-64C597DD4743}"/>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569466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D308F1C0-088A-F786-99B3-06A9275A3C45}"/>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7A4CFDF3-E270-23D8-26E5-86E049572455}"/>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3D95DC15-6FD8-D40B-D67E-94BE960B4BC3}"/>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807132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C51E8036-4B34-6C11-37ED-CE42755CAB83}"/>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169B088B-B8CC-8B05-9BDD-700F1E725186}"/>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B6912433-D852-8ED5-9788-6F4B6255E1DA}"/>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020939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362985B1-7F92-90B1-061F-2081AD728146}"/>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6A498AF3-AD40-3EE7-5C0E-F709CC119FB6}"/>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3C52F413-966C-CA01-71E4-AD081E2569DB}"/>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308067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FEAC1A18-5519-6C2E-1B96-7904F4913D37}"/>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1AD325D3-9EBF-B716-E713-2493B068EFF3}"/>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DF15AC0A-C205-B158-44DA-696C0C7EA8B2}"/>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58606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EBF5D299-2F71-D502-0349-02671883BC07}"/>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2FAFE7BB-A781-EFCE-20E6-0F04A9D96F87}"/>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299C6BAE-7D8F-A9D2-8E2C-06D4240825DB}"/>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48946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B8930AB8-D281-EABB-D4FA-46E448F82259}"/>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748C33B9-B473-47CF-E417-994B974EDFFE}"/>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B2EFB669-9848-B27F-5ECD-52CA4DB067AB}"/>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785883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EB12C014-7B3C-B35A-EC86-53BC382F7A79}"/>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B2CF8C94-29F4-AECB-8FCF-2BFC4A98E072}"/>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36A6DCA5-ACB7-BCD6-C5B3-3DB2B76EA638}"/>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742677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B9947AFA-5323-15C9-4E82-C453B2177EF7}"/>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3EF24E24-205C-684C-C322-110EE31BD971}"/>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88A26337-2AAF-AD37-5A69-9A810AEAAB52}"/>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99514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D2964C77-FFD9-48B7-C90B-E7B0C5DE6ACD}"/>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E4C7B814-643A-BE98-62EE-783ED9AA599B}"/>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80CC24AB-1683-1D3B-2A2E-95E10446B3FC}"/>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80201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6474CC63-3961-9B34-885A-16810679672F}"/>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CBF41C09-95B7-85E8-5E8B-13E8EC078001}"/>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458A0E07-39D6-9BE6-39D4-65B62FE1EAAC}"/>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965683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7CB51D8A-396A-483A-DAF6-9544F5D14790}"/>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9AE1CDD0-EA59-72C6-F966-994FB4319ED1}"/>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7D36ECD1-CC25-A25F-1E57-34EF4B04251C}"/>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55709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0056C860-54BC-3AB2-4DCF-DCCD4933E71D}"/>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3A3F92ED-EEA3-D187-94DA-5B9131CB42C2}"/>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EABC46B0-D7B7-A447-656E-8D1340BD0991}"/>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755569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F21D89A1-66C7-9F55-64AC-40E2F3DAFA24}"/>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7577C01C-E6E8-CC32-565B-A24E5EC636D0}"/>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97C08958-43CC-ECFC-6EC4-7F3F2550B37B}"/>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053601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3DDB47E3-686D-D000-261A-8474DF5B2286}"/>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4EAEC949-C66F-FAAA-1CC3-B194D3AAC088}"/>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0844165B-A903-3E19-913E-AA5797FCF93A}"/>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989915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5EB582AA-6665-7ACB-BAE7-166BB2AD8148}"/>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DF38AB05-586F-B9DD-4282-C1ED6325590F}"/>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835A4007-95BB-45F3-7E56-3B56329FD8CD}"/>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306917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8FE50B99-EB7B-A65E-1441-705B30068019}"/>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E5408CDA-546E-3BDC-B65F-853C46E14630}"/>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26553B56-E0B0-97A3-C7B4-6BC8A4A68662}"/>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07920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E2499FD8-E3F0-EAF1-698C-D2B3B8E1A10A}"/>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706FB5F2-EB5E-BE44-1449-DA4E8D601120}"/>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A4DE089D-1907-464E-37C7-3C1ED107A8A6}"/>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995387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20FF2280-8A13-2997-A8CB-7DD5190EDD00}"/>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9DAD82D5-24C6-B125-71A3-DA16C3D547DF}"/>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C6654F2B-F4B3-0CCE-78D7-6D09D81663EF}"/>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825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C7159D6E-0380-33D2-A3E6-CDD8DFA3AB93}"/>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A0159119-0695-A65E-3A39-E32E159C1D72}"/>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7AB43078-0FB6-0385-3825-C7B52BCFEC79}"/>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165862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09712A26-68D9-09E3-20FC-491C57103230}"/>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157FEE39-B6E7-8BEA-A8DE-7C81F26DCF2A}"/>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0C6E8C02-840C-3A14-AEB7-31C6253CEE52}"/>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466621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DE5551B9-A63F-03A9-5F3F-7D7ACAF764C5}"/>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EF30A617-2D3A-8973-CE8C-1D31142F563A}"/>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37A2E811-D396-F0DE-B75D-3C1AF34EAA2F}"/>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711117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5EBAF011-88D9-385A-32B7-DEEF6288A1E9}"/>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77EAFAA9-67BD-E8DD-22E4-893A739AA7F5}"/>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2971480B-454C-D10C-9A8F-FE8966E575B9}"/>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905207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988A578A-C2BA-A7B4-3F7B-A1991F7AC60A}"/>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90AC7529-DA75-8793-DD44-425D4CB94BF6}"/>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25543BC8-3470-FB76-6908-08D335E60932}"/>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621383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37751ED3-1FA2-7B34-46ED-935F679D2B15}"/>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B5A67678-AFEC-9C36-CDBC-88FF580D9636}"/>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C421DCFA-B403-CFBB-20A7-F8F9514EF6D4}"/>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644975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17C7D8A1-EB1A-6B4F-B17A-EE4E5AFEC015}"/>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BB791CE6-DA03-48D7-6AB0-15019CCCC70D}"/>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5B6202E2-A554-60CA-87E8-E730DFAEC65D}"/>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83651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2E5B0775-D77C-28BB-683F-E7940AEE85C9}"/>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32194B85-54FA-AFE5-497A-04E209CFB532}"/>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B1E97850-B4E3-D3B4-057C-8CB5185FF57A}"/>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573342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C332C954-9019-A90F-2B3D-A2BDA2696136}"/>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AA78DB3F-1978-5049-E346-9390C3E72086}"/>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1EF555B4-F321-2D71-9939-C17C81B2F290}"/>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974520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0F30FD9C-B90E-12B0-C30B-569CED595AEF}"/>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A08E7825-D9AF-4083-6FDE-3F1FC76832B4}"/>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01FDCCB0-BE12-65C4-7AF0-B5764745337C}"/>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256688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6D3F3BC2-8B0B-3FEC-26E9-D9B3065DF8C3}"/>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045F74F8-1144-F49E-A9B5-BFEE0D08E770}"/>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6D8741B5-11A1-9F65-8CD0-5D513513DE5C}"/>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532869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5510D2DF-0B38-3474-AAE0-0CD378467BC8}"/>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DFF99003-A539-FE36-DD82-B0130D216C1F}"/>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B387589E-3CC9-4F85-C9D5-009B0BE73EA3}"/>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574037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5510D2DF-0B38-3474-AAE0-0CD378467BC8}"/>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DFF99003-A539-FE36-DD82-B0130D216C1F}"/>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B387589E-3CC9-4F85-C9D5-009B0BE73EA3}"/>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358349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5510D2DF-0B38-3474-AAE0-0CD378467BC8}"/>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DFF99003-A539-FE36-DD82-B0130D216C1F}"/>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B387589E-3CC9-4F85-C9D5-009B0BE73EA3}"/>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18895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5510D2DF-0B38-3474-AAE0-0CD378467BC8}"/>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DFF99003-A539-FE36-DD82-B0130D216C1F}"/>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B387589E-3CC9-4F85-C9D5-009B0BE73EA3}"/>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208819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B27DD7BA-F14C-D939-5B1F-BC32E9B3A8AB}"/>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E355EED8-EDB9-5892-A155-0350CA417205}"/>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594BA87A-0244-7206-8613-2900A9092643}"/>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702085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17"/>
        <p:cNvGrpSpPr/>
        <p:nvPr/>
      </p:nvGrpSpPr>
      <p:grpSpPr>
        <a:xfrm>
          <a:off x="0" y="0"/>
          <a:ext cx="0" cy="0"/>
          <a:chOff x="0" y="0"/>
          <a:chExt cx="0" cy="0"/>
        </a:xfrm>
      </p:grpSpPr>
      <p:sp>
        <p:nvSpPr>
          <p:cNvPr id="18" name="Google Shape;18;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23"/>
        <p:cNvGrpSpPr/>
        <p:nvPr/>
      </p:nvGrpSpPr>
      <p:grpSpPr>
        <a:xfrm>
          <a:off x="0" y="0"/>
          <a:ext cx="0" cy="0"/>
          <a:chOff x="0" y="0"/>
          <a:chExt cx="0" cy="0"/>
        </a:xfrm>
      </p:grpSpPr>
      <p:sp>
        <p:nvSpPr>
          <p:cNvPr id="24" name="Google Shape;24;p20"/>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20"/>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29"/>
        <p:cNvGrpSpPr/>
        <p:nvPr/>
      </p:nvGrpSpPr>
      <p:grpSpPr>
        <a:xfrm>
          <a:off x="0" y="0"/>
          <a:ext cx="0" cy="0"/>
          <a:chOff x="0" y="0"/>
          <a:chExt cx="0" cy="0"/>
        </a:xfrm>
      </p:grpSpPr>
      <p:sp>
        <p:nvSpPr>
          <p:cNvPr id="30" name="Google Shape;30;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2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2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36"/>
        <p:cNvGrpSpPr/>
        <p:nvPr/>
      </p:nvGrpSpPr>
      <p:grpSpPr>
        <a:xfrm>
          <a:off x="0" y="0"/>
          <a:ext cx="0" cy="0"/>
          <a:chOff x="0" y="0"/>
          <a:chExt cx="0" cy="0"/>
        </a:xfrm>
      </p:grpSpPr>
      <p:sp>
        <p:nvSpPr>
          <p:cNvPr id="37" name="Google Shape;37;p2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22"/>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22"/>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2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22"/>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olo el título" type="titleOnly">
  <p:cSld name="TITLE_ONLY">
    <p:spTree>
      <p:nvGrpSpPr>
        <p:cNvPr id="1" name="Shape 45"/>
        <p:cNvGrpSpPr/>
        <p:nvPr/>
      </p:nvGrpSpPr>
      <p:grpSpPr>
        <a:xfrm>
          <a:off x="0" y="0"/>
          <a:ext cx="0" cy="0"/>
          <a:chOff x="0" y="0"/>
          <a:chExt cx="0" cy="0"/>
        </a:xfrm>
      </p:grpSpPr>
      <p:sp>
        <p:nvSpPr>
          <p:cNvPr id="46" name="Google Shape;46;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50"/>
        <p:cNvGrpSpPr/>
        <p:nvPr/>
      </p:nvGrpSpPr>
      <p:grpSpPr>
        <a:xfrm>
          <a:off x="0" y="0"/>
          <a:ext cx="0" cy="0"/>
          <a:chOff x="0" y="0"/>
          <a:chExt cx="0" cy="0"/>
        </a:xfrm>
      </p:grpSpPr>
      <p:sp>
        <p:nvSpPr>
          <p:cNvPr id="51" name="Google Shape;51;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54"/>
        <p:cNvGrpSpPr/>
        <p:nvPr/>
      </p:nvGrpSpPr>
      <p:grpSpPr>
        <a:xfrm>
          <a:off x="0" y="0"/>
          <a:ext cx="0" cy="0"/>
          <a:chOff x="0" y="0"/>
          <a:chExt cx="0" cy="0"/>
        </a:xfrm>
      </p:grpSpPr>
      <p:sp>
        <p:nvSpPr>
          <p:cNvPr id="55" name="Google Shape;55;p2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61"/>
        <p:cNvGrpSpPr/>
        <p:nvPr/>
      </p:nvGrpSpPr>
      <p:grpSpPr>
        <a:xfrm>
          <a:off x="0" y="0"/>
          <a:ext cx="0" cy="0"/>
          <a:chOff x="0" y="0"/>
          <a:chExt cx="0" cy="0"/>
        </a:xfrm>
      </p:grpSpPr>
      <p:sp>
        <p:nvSpPr>
          <p:cNvPr id="62" name="Google Shape;62;p2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6"/>
          <p:cNvSpPr>
            <a:spLocks noGrp="1"/>
          </p:cNvSpPr>
          <p:nvPr>
            <p:ph type="pic" idx="2"/>
          </p:nvPr>
        </p:nvSpPr>
        <p:spPr>
          <a:xfrm>
            <a:off x="5183188" y="987425"/>
            <a:ext cx="6172200" cy="4873625"/>
          </a:xfrm>
          <a:prstGeom prst="rect">
            <a:avLst/>
          </a:prstGeom>
          <a:noFill/>
          <a:ln>
            <a:noFill/>
          </a:ln>
        </p:spPr>
      </p:sp>
      <p:sp>
        <p:nvSpPr>
          <p:cNvPr id="64" name="Google Shape;64;p2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68"/>
        <p:cNvGrpSpPr/>
        <p:nvPr/>
      </p:nvGrpSpPr>
      <p:grpSpPr>
        <a:xfrm>
          <a:off x="0" y="0"/>
          <a:ext cx="0" cy="0"/>
          <a:chOff x="0" y="0"/>
          <a:chExt cx="0" cy="0"/>
        </a:xfrm>
      </p:grpSpPr>
      <p:sp>
        <p:nvSpPr>
          <p:cNvPr id="69" name="Google Shape;69;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74"/>
        <p:cNvGrpSpPr/>
        <p:nvPr/>
      </p:nvGrpSpPr>
      <p:grpSpPr>
        <a:xfrm>
          <a:off x="0" y="0"/>
          <a:ext cx="0" cy="0"/>
          <a:chOff x="0" y="0"/>
          <a:chExt cx="0" cy="0"/>
        </a:xfrm>
      </p:grpSpPr>
      <p:sp>
        <p:nvSpPr>
          <p:cNvPr id="75" name="Google Shape;75;p2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MX"/>
              <a:t>‹Nº›</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hyperlink" Target="https://proyectos.secihti.mx/" TargetMode="Externa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4.emf"/><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9.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20.emf"/><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39.emf"/><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40.emf"/><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41.emf"/><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42.emf"/><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44.emf"/><Relationship Id="rId5" Type="http://schemas.openxmlformats.org/officeDocument/2006/relationships/image" Target="../media/image43.png"/><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103" name="Google Shape;103;p3"/>
          <p:cNvSpPr txBox="1"/>
          <p:nvPr/>
        </p:nvSpPr>
        <p:spPr>
          <a:xfrm>
            <a:off x="-4120" y="1516520"/>
            <a:ext cx="12192000" cy="1867689"/>
          </a:xfrm>
          <a:prstGeom prst="rect">
            <a:avLst/>
          </a:prstGeom>
          <a:noFill/>
          <a:ln>
            <a:noFill/>
          </a:ln>
        </p:spPr>
        <p:txBody>
          <a:bodyPr spcFirstLastPara="1" wrap="square" lIns="91425" tIns="45700" rIns="91425" bIns="45700" anchor="ctr" anchorCtr="0">
            <a:noAutofit/>
          </a:bodyPr>
          <a:lstStyle/>
          <a:p>
            <a:pPr marR="0" lvl="0" indent="0" algn="ctr" rtl="0">
              <a:lnSpc>
                <a:spcPct val="150000"/>
              </a:lnSpc>
              <a:spcAft>
                <a:spcPts val="0"/>
              </a:spcAft>
              <a:buClr>
                <a:srgbClr val="691932"/>
              </a:buClr>
              <a:buSzPts val="4400"/>
              <a:buFont typeface="Noto Sans"/>
              <a:buNone/>
            </a:pPr>
            <a:r>
              <a:rPr lang="es-MX" sz="2400" b="1" i="0" u="none" strike="noStrike" cap="none" dirty="0">
                <a:solidFill>
                  <a:srgbClr val="691932"/>
                </a:solidFill>
                <a:latin typeface="Noto Sans"/>
                <a:ea typeface="Noto Sans"/>
                <a:cs typeface="Noto Sans"/>
                <a:sym typeface="Noto Sans"/>
              </a:rPr>
              <a:t>Guía para </a:t>
            </a:r>
            <a:r>
              <a:rPr lang="es-MX" sz="2400" b="1" dirty="0">
                <a:solidFill>
                  <a:srgbClr val="691932"/>
                </a:solidFill>
                <a:latin typeface="Noto Sans"/>
                <a:ea typeface="Noto Sans"/>
                <a:cs typeface="Noto Sans"/>
                <a:sym typeface="Noto Sans"/>
              </a:rPr>
              <a:t>la </a:t>
            </a:r>
            <a:r>
              <a:rPr lang="es-MX" sz="2400" b="1" i="0" u="none" strike="noStrike" cap="none" dirty="0">
                <a:solidFill>
                  <a:srgbClr val="691932"/>
                </a:solidFill>
                <a:latin typeface="Noto Sans"/>
                <a:ea typeface="Noto Sans"/>
                <a:cs typeface="Noto Sans"/>
                <a:sym typeface="Noto Sans"/>
              </a:rPr>
              <a:t>captura de </a:t>
            </a:r>
            <a:r>
              <a:rPr lang="es-MX" sz="2400" b="1" dirty="0">
                <a:solidFill>
                  <a:srgbClr val="691932"/>
                </a:solidFill>
                <a:latin typeface="Noto Sans"/>
                <a:ea typeface="Noto Sans"/>
                <a:cs typeface="Noto Sans"/>
                <a:sym typeface="Noto Sans"/>
              </a:rPr>
              <a:t>propuestas de la</a:t>
            </a:r>
            <a:endParaRPr lang="es-MX" sz="2400" b="1" i="0" u="none" strike="noStrike" cap="none" dirty="0">
              <a:solidFill>
                <a:srgbClr val="691932"/>
              </a:solidFill>
              <a:latin typeface="Noto Sans"/>
              <a:ea typeface="Noto Sans"/>
              <a:cs typeface="Noto Sans"/>
              <a:sym typeface="Noto Sans"/>
            </a:endParaRPr>
          </a:p>
          <a:p>
            <a:pPr marR="0" lvl="0" indent="0" algn="ctr" rtl="0">
              <a:lnSpc>
                <a:spcPct val="150000"/>
              </a:lnSpc>
              <a:spcAft>
                <a:spcPts val="0"/>
              </a:spcAft>
              <a:buClr>
                <a:srgbClr val="691932"/>
              </a:buClr>
              <a:buSzPts val="4400"/>
              <a:buFont typeface="Noto Sans"/>
              <a:buNone/>
            </a:pPr>
            <a:r>
              <a:rPr lang="es-MX" sz="2400" b="1" i="0" u="none" strike="noStrike" cap="none" dirty="0">
                <a:solidFill>
                  <a:srgbClr val="691932"/>
                </a:solidFill>
                <a:latin typeface="Noto Sans"/>
                <a:ea typeface="Noto Sans"/>
                <a:cs typeface="Noto Sans"/>
                <a:sym typeface="Noto Sans"/>
              </a:rPr>
              <a:t> Convocatoria Apoyos para Academias y Sociedades Científicas y </a:t>
            </a:r>
          </a:p>
          <a:p>
            <a:pPr marR="0" lvl="0" indent="0" algn="ctr" rtl="0">
              <a:lnSpc>
                <a:spcPct val="150000"/>
              </a:lnSpc>
              <a:spcAft>
                <a:spcPts val="0"/>
              </a:spcAft>
              <a:buClr>
                <a:srgbClr val="691932"/>
              </a:buClr>
              <a:buSzPts val="4400"/>
              <a:buFont typeface="Noto Sans"/>
              <a:buNone/>
            </a:pPr>
            <a:r>
              <a:rPr lang="es-MX" sz="2400" b="1" i="0" u="none" strike="noStrike" cap="none" dirty="0">
                <a:solidFill>
                  <a:srgbClr val="691932"/>
                </a:solidFill>
                <a:latin typeface="Noto Sans"/>
                <a:ea typeface="Noto Sans"/>
                <a:cs typeface="Noto Sans"/>
                <a:sym typeface="Noto Sans"/>
              </a:rPr>
              <a:t>promoción de Olimpiadas Nacionales del Conocimiento 2025</a:t>
            </a:r>
          </a:p>
          <a:p>
            <a:pPr marL="0" marR="0" lvl="0" indent="0" algn="ctr" rtl="0">
              <a:lnSpc>
                <a:spcPct val="90000"/>
              </a:lnSpc>
              <a:spcBef>
                <a:spcPts val="0"/>
              </a:spcBef>
              <a:spcAft>
                <a:spcPts val="0"/>
              </a:spcAft>
              <a:buClr>
                <a:srgbClr val="691932"/>
              </a:buClr>
              <a:buSzPts val="4400"/>
              <a:buFont typeface="Noto Sans"/>
              <a:buNone/>
            </a:pPr>
            <a:endParaRPr sz="1050" dirty="0"/>
          </a:p>
        </p:txBody>
      </p:sp>
      <p:cxnSp>
        <p:nvCxnSpPr>
          <p:cNvPr id="105" name="Google Shape;105;p3"/>
          <p:cNvCxnSpPr/>
          <p:nvPr/>
        </p:nvCxnSpPr>
        <p:spPr>
          <a:xfrm>
            <a:off x="2829697" y="3688402"/>
            <a:ext cx="6524368" cy="0"/>
          </a:xfrm>
          <a:prstGeom prst="straightConnector1">
            <a:avLst/>
          </a:prstGeom>
          <a:noFill/>
          <a:ln w="38100" cap="flat" cmpd="sng">
            <a:solidFill>
              <a:srgbClr val="B7903D"/>
            </a:solidFill>
            <a:prstDash val="solid"/>
            <a:miter lim="800000"/>
            <a:headEnd type="none" w="sm" len="sm"/>
            <a:tailEnd type="none" w="sm" len="sm"/>
          </a:ln>
        </p:spPr>
      </p:cxnSp>
      <p:pic>
        <p:nvPicPr>
          <p:cNvPr id="3" name="Imagen 2">
            <a:extLst>
              <a:ext uri="{FF2B5EF4-FFF2-40B4-BE49-F238E27FC236}">
                <a16:creationId xmlns:a16="http://schemas.microsoft.com/office/drawing/2014/main" id="{6806EDBF-C2C4-18D5-20E2-37290BBB5895}"/>
              </a:ext>
            </a:extLst>
          </p:cNvPr>
          <p:cNvPicPr>
            <a:picLocks noChangeAspect="1"/>
          </p:cNvPicPr>
          <p:nvPr/>
        </p:nvPicPr>
        <p:blipFill>
          <a:blip r:embed="rId4"/>
          <a:srcRect/>
          <a:stretch/>
        </p:blipFill>
        <p:spPr>
          <a:xfrm>
            <a:off x="2439328" y="344209"/>
            <a:ext cx="7305105" cy="884350"/>
          </a:xfrm>
          <a:prstGeom prst="rect">
            <a:avLst/>
          </a:prstGeom>
        </p:spPr>
      </p:pic>
      <p:sp>
        <p:nvSpPr>
          <p:cNvPr id="2" name="CuadroTexto 1">
            <a:extLst>
              <a:ext uri="{FF2B5EF4-FFF2-40B4-BE49-F238E27FC236}">
                <a16:creationId xmlns:a16="http://schemas.microsoft.com/office/drawing/2014/main" id="{4D193CEB-F45C-F4BA-7794-5E434723AF46}"/>
              </a:ext>
            </a:extLst>
          </p:cNvPr>
          <p:cNvSpPr txBox="1"/>
          <p:nvPr/>
        </p:nvSpPr>
        <p:spPr>
          <a:xfrm>
            <a:off x="10533113" y="6240012"/>
            <a:ext cx="1133644" cy="307777"/>
          </a:xfrm>
          <a:prstGeom prst="rect">
            <a:avLst/>
          </a:prstGeom>
          <a:solidFill>
            <a:schemeClr val="bg1">
              <a:lumMod val="95000"/>
            </a:schemeClr>
          </a:solidFill>
        </p:spPr>
        <p:txBody>
          <a:bodyPr wrap="none" rtlCol="0">
            <a:spAutoFit/>
          </a:bodyPr>
          <a:lstStyle/>
          <a:p>
            <a:r>
              <a:rPr lang="es-MX" b="1" dirty="0">
                <a:latin typeface="Noto Sans" panose="020B0502040504020204" pitchFamily="34" charset="0"/>
                <a:ea typeface="Noto Sans" panose="020B0502040504020204" pitchFamily="34" charset="0"/>
                <a:cs typeface="Noto Sans" panose="020B0502040504020204" pitchFamily="34" charset="0"/>
              </a:rPr>
              <a:t>Mayo 2025</a:t>
            </a:r>
          </a:p>
        </p:txBody>
      </p:sp>
      <p:sp>
        <p:nvSpPr>
          <p:cNvPr id="4" name="CuadroTexto 3">
            <a:extLst>
              <a:ext uri="{FF2B5EF4-FFF2-40B4-BE49-F238E27FC236}">
                <a16:creationId xmlns:a16="http://schemas.microsoft.com/office/drawing/2014/main" id="{F899E2F4-3062-75F5-D9C9-A8AA9F906A07}"/>
              </a:ext>
            </a:extLst>
          </p:cNvPr>
          <p:cNvSpPr txBox="1"/>
          <p:nvPr/>
        </p:nvSpPr>
        <p:spPr>
          <a:xfrm>
            <a:off x="0" y="3976364"/>
            <a:ext cx="12187879" cy="1200329"/>
          </a:xfrm>
          <a:prstGeom prst="rect">
            <a:avLst/>
          </a:prstGeom>
          <a:noFill/>
        </p:spPr>
        <p:txBody>
          <a:bodyPr wrap="square" rtlCol="0">
            <a:spAutoFit/>
          </a:bodyPr>
          <a:lstStyle/>
          <a:p>
            <a:pPr algn="ctr"/>
            <a:r>
              <a:rPr lang="es-MX" sz="2400" b="1" dirty="0">
                <a:solidFill>
                  <a:srgbClr val="691932"/>
                </a:solidFill>
                <a:latin typeface="Noto Sans" panose="020B0502040504020204" pitchFamily="34" charset="0"/>
                <a:ea typeface="Noto Sans" panose="020B0502040504020204" pitchFamily="34" charset="0"/>
                <a:cs typeface="Noto Sans" panose="020B0502040504020204" pitchFamily="34" charset="0"/>
              </a:rPr>
              <a:t>Subsecretaría de Ciencia y Humanidades</a:t>
            </a:r>
          </a:p>
          <a:p>
            <a:pPr algn="ctr"/>
            <a:r>
              <a:rPr lang="es-MX" sz="2400" dirty="0">
                <a:solidFill>
                  <a:srgbClr val="691932"/>
                </a:solidFill>
                <a:latin typeface="Noto Sans" panose="020B0502040504020204" pitchFamily="34" charset="0"/>
                <a:ea typeface="Noto Sans" panose="020B0502040504020204" pitchFamily="34" charset="0"/>
                <a:cs typeface="Noto Sans" panose="020B0502040504020204" pitchFamily="34" charset="0"/>
              </a:rPr>
              <a:t>Dirección de Infraestructura y Colaboración </a:t>
            </a:r>
          </a:p>
          <a:p>
            <a:pPr algn="ctr"/>
            <a:r>
              <a:rPr lang="es-MX" sz="2400" dirty="0">
                <a:solidFill>
                  <a:srgbClr val="691932"/>
                </a:solidFill>
                <a:latin typeface="Noto Sans" panose="020B0502040504020204" pitchFamily="34" charset="0"/>
                <a:ea typeface="Noto Sans" panose="020B0502040504020204" pitchFamily="34" charset="0"/>
                <a:cs typeface="Noto Sans" panose="020B0502040504020204" pitchFamily="34" charset="0"/>
              </a:rPr>
              <a:t>Científica y Humanística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a:extLst>
            <a:ext uri="{FF2B5EF4-FFF2-40B4-BE49-F238E27FC236}">
              <a16:creationId xmlns:a16="http://schemas.microsoft.com/office/drawing/2014/main" id="{E6D2B5A0-80A4-867C-3E1E-04B67EDA7CBB}"/>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6F288F31-E786-F190-0D1D-8BE6D39646AF}"/>
              </a:ext>
            </a:extLst>
          </p:cNvPr>
          <p:cNvPicPr>
            <a:picLocks noChangeAspect="1"/>
          </p:cNvPicPr>
          <p:nvPr/>
        </p:nvPicPr>
        <p:blipFill>
          <a:blip r:embed="rId4"/>
          <a:srcRect/>
          <a:stretch/>
        </p:blipFill>
        <p:spPr>
          <a:xfrm>
            <a:off x="6432271" y="361701"/>
            <a:ext cx="5360592" cy="648948"/>
          </a:xfrm>
          <a:prstGeom prst="rect">
            <a:avLst/>
          </a:prstGeom>
        </p:spPr>
      </p:pic>
      <p:cxnSp>
        <p:nvCxnSpPr>
          <p:cNvPr id="8" name="Google Shape;144;p7">
            <a:extLst>
              <a:ext uri="{FF2B5EF4-FFF2-40B4-BE49-F238E27FC236}">
                <a16:creationId xmlns:a16="http://schemas.microsoft.com/office/drawing/2014/main" id="{94F06767-DC73-81DE-B364-654F502C6885}"/>
              </a:ext>
            </a:extLst>
          </p:cNvPr>
          <p:cNvCxnSpPr/>
          <p:nvPr/>
        </p:nvCxnSpPr>
        <p:spPr>
          <a:xfrm>
            <a:off x="0" y="1475211"/>
            <a:ext cx="6009861" cy="0"/>
          </a:xfrm>
          <a:prstGeom prst="straightConnector1">
            <a:avLst/>
          </a:prstGeom>
          <a:noFill/>
          <a:ln w="38100" cap="flat" cmpd="sng">
            <a:solidFill>
              <a:srgbClr val="B7903D"/>
            </a:solidFill>
            <a:prstDash val="solid"/>
            <a:miter lim="800000"/>
            <a:headEnd type="none" w="sm" len="sm"/>
            <a:tailEnd type="none" w="sm" len="sm"/>
          </a:ln>
        </p:spPr>
      </p:cxnSp>
      <p:sp>
        <p:nvSpPr>
          <p:cNvPr id="10" name="CuadroTexto 9">
            <a:extLst>
              <a:ext uri="{FF2B5EF4-FFF2-40B4-BE49-F238E27FC236}">
                <a16:creationId xmlns:a16="http://schemas.microsoft.com/office/drawing/2014/main" id="{2A07C67F-EFCE-B1B7-E969-B153DCA0EC94}"/>
              </a:ext>
            </a:extLst>
          </p:cNvPr>
          <p:cNvSpPr txBox="1"/>
          <p:nvPr/>
        </p:nvSpPr>
        <p:spPr>
          <a:xfrm>
            <a:off x="187183" y="1091749"/>
            <a:ext cx="5822678" cy="369332"/>
          </a:xfrm>
          <a:prstGeom prst="rect">
            <a:avLst/>
          </a:prstGeom>
          <a:noFill/>
        </p:spPr>
        <p:txBody>
          <a:bodyPr wrap="square">
            <a:spAutoFit/>
          </a:bodyPr>
          <a:lstStyle/>
          <a:p>
            <a:r>
              <a:rPr lang="es-MX" sz="1800" b="1" dirty="0">
                <a:solidFill>
                  <a:srgbClr val="691932"/>
                </a:solidFill>
                <a:latin typeface="Noto Sans" panose="020B0502040504020204" pitchFamily="34" charset="0"/>
                <a:ea typeface="Noto Sans" panose="020B0502040504020204" pitchFamily="34" charset="0"/>
                <a:cs typeface="Noto Sans" panose="020B0502040504020204" pitchFamily="34" charset="0"/>
              </a:rPr>
              <a:t>1. Consideraciones</a:t>
            </a:r>
          </a:p>
        </p:txBody>
      </p:sp>
      <p:sp>
        <p:nvSpPr>
          <p:cNvPr id="6" name="Rectángulo 5">
            <a:extLst>
              <a:ext uri="{FF2B5EF4-FFF2-40B4-BE49-F238E27FC236}">
                <a16:creationId xmlns:a16="http://schemas.microsoft.com/office/drawing/2014/main" id="{91FDA8EC-52AA-1928-459D-C16652D69BC3}"/>
              </a:ext>
            </a:extLst>
          </p:cNvPr>
          <p:cNvSpPr/>
          <p:nvPr/>
        </p:nvSpPr>
        <p:spPr>
          <a:xfrm>
            <a:off x="4947827" y="2420470"/>
            <a:ext cx="6845036" cy="3751729"/>
          </a:xfrm>
          <a:prstGeom prst="rect">
            <a:avLst/>
          </a:prstGeom>
          <a:solidFill>
            <a:srgbClr val="7E18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just">
              <a:lnSpc>
                <a:spcPct val="130000"/>
              </a:lnSpc>
              <a:buClr>
                <a:schemeClr val="accent4">
                  <a:lumMod val="20000"/>
                  <a:lumOff val="80000"/>
                </a:schemeClr>
              </a:buClr>
              <a:buFont typeface="Wingdings" panose="05000000000000000000" pitchFamily="2" charset="2"/>
              <a:buChar char="v"/>
            </a:pPr>
            <a:r>
              <a:rPr lang="es-MX" sz="1600" b="1" dirty="0">
                <a:solidFill>
                  <a:schemeClr val="bg1"/>
                </a:solidFill>
                <a:latin typeface="Noto Sans" panose="020B0502040504020204" pitchFamily="34" charset="0"/>
                <a:ea typeface="Noto Sans" panose="020B0502040504020204" pitchFamily="34" charset="0"/>
                <a:cs typeface="Noto Sans" panose="020B0502040504020204" pitchFamily="34" charset="0"/>
              </a:rPr>
              <a:t>CVU actualizado en el sistema Rizoma</a:t>
            </a:r>
          </a:p>
          <a:p>
            <a:pPr marL="857250" indent="-857250" algn="just">
              <a:lnSpc>
                <a:spcPct val="130000"/>
              </a:lnSpc>
              <a:buClr>
                <a:schemeClr val="accent4">
                  <a:lumMod val="20000"/>
                  <a:lumOff val="80000"/>
                </a:schemeClr>
              </a:buClr>
              <a:buFont typeface="Wingdings" panose="05000000000000000000" pitchFamily="2" charset="2"/>
              <a:buChar char="v"/>
            </a:pPr>
            <a:r>
              <a:rPr lang="es-MX" sz="1600" b="1" dirty="0">
                <a:solidFill>
                  <a:schemeClr val="bg1"/>
                </a:solidFill>
                <a:latin typeface="Noto Sans" panose="020B0502040504020204" pitchFamily="34" charset="0"/>
                <a:ea typeface="Noto Sans" panose="020B0502040504020204" pitchFamily="34" charset="0"/>
                <a:cs typeface="Noto Sans" panose="020B0502040504020204" pitchFamily="34" charset="0"/>
              </a:rPr>
              <a:t>Datos generales de la institución </a:t>
            </a:r>
          </a:p>
          <a:p>
            <a:pPr marL="857250" indent="-857250" algn="just">
              <a:lnSpc>
                <a:spcPct val="130000"/>
              </a:lnSpc>
              <a:buClr>
                <a:schemeClr val="accent4">
                  <a:lumMod val="20000"/>
                  <a:lumOff val="80000"/>
                </a:schemeClr>
              </a:buClr>
              <a:buFont typeface="Wingdings" panose="05000000000000000000" pitchFamily="2" charset="2"/>
              <a:buChar char="v"/>
            </a:pPr>
            <a:r>
              <a:rPr lang="es-MX" sz="1600" b="1" dirty="0">
                <a:solidFill>
                  <a:schemeClr val="bg1"/>
                </a:solidFill>
                <a:latin typeface="Noto Sans" panose="020B0502040504020204" pitchFamily="34" charset="0"/>
                <a:ea typeface="Noto Sans" panose="020B0502040504020204" pitchFamily="34" charset="0"/>
                <a:cs typeface="Noto Sans" panose="020B0502040504020204" pitchFamily="34" charset="0"/>
              </a:rPr>
              <a:t>Datos de la propuesta</a:t>
            </a:r>
          </a:p>
          <a:p>
            <a:pPr marL="857250" indent="-857250" algn="just">
              <a:lnSpc>
                <a:spcPct val="130000"/>
              </a:lnSpc>
              <a:buClr>
                <a:schemeClr val="accent4">
                  <a:lumMod val="20000"/>
                  <a:lumOff val="80000"/>
                </a:schemeClr>
              </a:buClr>
              <a:buFont typeface="Wingdings" panose="05000000000000000000" pitchFamily="2" charset="2"/>
              <a:buChar char="v"/>
            </a:pPr>
            <a:r>
              <a:rPr lang="es-MX" sz="1600" b="1" dirty="0">
                <a:solidFill>
                  <a:schemeClr val="bg1"/>
                </a:solidFill>
                <a:latin typeface="Noto Sans" panose="020B0502040504020204" pitchFamily="34" charset="0"/>
                <a:ea typeface="Noto Sans" panose="020B0502040504020204" pitchFamily="34" charset="0"/>
                <a:cs typeface="Noto Sans" panose="020B0502040504020204" pitchFamily="34" charset="0"/>
              </a:rPr>
              <a:t>CVU del Representante Legal en el sistema Rizoma</a:t>
            </a:r>
          </a:p>
          <a:p>
            <a:pPr marL="857250" indent="-857250" algn="just">
              <a:lnSpc>
                <a:spcPct val="130000"/>
              </a:lnSpc>
              <a:buClr>
                <a:schemeClr val="accent4">
                  <a:lumMod val="20000"/>
                  <a:lumOff val="80000"/>
                </a:schemeClr>
              </a:buClr>
              <a:buFont typeface="Wingdings" panose="05000000000000000000" pitchFamily="2" charset="2"/>
              <a:buChar char="v"/>
            </a:pPr>
            <a:r>
              <a:rPr lang="es-MX" sz="1600" b="1" dirty="0">
                <a:solidFill>
                  <a:schemeClr val="bg1"/>
                </a:solidFill>
                <a:latin typeface="Noto Sans" panose="020B0502040504020204" pitchFamily="34" charset="0"/>
                <a:ea typeface="Noto Sans" panose="020B0502040504020204" pitchFamily="34" charset="0"/>
                <a:cs typeface="Noto Sans" panose="020B0502040504020204" pitchFamily="34" charset="0"/>
              </a:rPr>
              <a:t>CVU  de investigadores participantes en el sistema Rizoma</a:t>
            </a:r>
          </a:p>
          <a:p>
            <a:pPr marL="857250" indent="-857250" algn="just">
              <a:lnSpc>
                <a:spcPct val="130000"/>
              </a:lnSpc>
              <a:buClr>
                <a:schemeClr val="accent4">
                  <a:lumMod val="20000"/>
                  <a:lumOff val="80000"/>
                </a:schemeClr>
              </a:buClr>
              <a:buFont typeface="Wingdings" panose="05000000000000000000" pitchFamily="2" charset="2"/>
              <a:buChar char="v"/>
            </a:pPr>
            <a:r>
              <a:rPr lang="es-MX" sz="1600" b="1" dirty="0">
                <a:solidFill>
                  <a:schemeClr val="bg1"/>
                </a:solidFill>
                <a:latin typeface="Noto Sans" panose="020B0502040504020204" pitchFamily="34" charset="0"/>
                <a:ea typeface="Noto Sans" panose="020B0502040504020204" pitchFamily="34" charset="0"/>
                <a:cs typeface="Noto Sans" panose="020B0502040504020204" pitchFamily="34" charset="0"/>
              </a:rPr>
              <a:t>CVU de los evaluadores propuestos en el sistema Rizoma</a:t>
            </a:r>
          </a:p>
          <a:p>
            <a:pPr marL="857250" indent="-857250" algn="just">
              <a:lnSpc>
                <a:spcPct val="130000"/>
              </a:lnSpc>
              <a:buClr>
                <a:schemeClr val="accent4">
                  <a:lumMod val="20000"/>
                  <a:lumOff val="80000"/>
                </a:schemeClr>
              </a:buClr>
              <a:buFont typeface="Wingdings" panose="05000000000000000000" pitchFamily="2" charset="2"/>
              <a:buChar char="v"/>
            </a:pPr>
            <a:r>
              <a:rPr lang="es-MX" sz="1600" b="1" dirty="0">
                <a:solidFill>
                  <a:schemeClr val="bg1"/>
                </a:solidFill>
                <a:latin typeface="Noto Sans" panose="020B0502040504020204" pitchFamily="34" charset="0"/>
                <a:ea typeface="Noto Sans" panose="020B0502040504020204" pitchFamily="34" charset="0"/>
                <a:cs typeface="Noto Sans" panose="020B0502040504020204" pitchFamily="34" charset="0"/>
              </a:rPr>
              <a:t>Plan de trabajo a detalle</a:t>
            </a:r>
          </a:p>
          <a:p>
            <a:pPr marL="857250" indent="-857250" algn="just">
              <a:lnSpc>
                <a:spcPct val="130000"/>
              </a:lnSpc>
              <a:buClr>
                <a:schemeClr val="accent4">
                  <a:lumMod val="20000"/>
                  <a:lumOff val="80000"/>
                </a:schemeClr>
              </a:buClr>
              <a:buFont typeface="Wingdings" panose="05000000000000000000" pitchFamily="2" charset="2"/>
              <a:buChar char="v"/>
            </a:pPr>
            <a:r>
              <a:rPr lang="es-MX" sz="1600" b="1" dirty="0">
                <a:solidFill>
                  <a:schemeClr val="bg1"/>
                </a:solidFill>
                <a:latin typeface="Noto Sans" panose="020B0502040504020204" pitchFamily="34" charset="0"/>
                <a:ea typeface="Noto Sans" panose="020B0502040504020204" pitchFamily="34" charset="0"/>
                <a:cs typeface="Noto Sans" panose="020B0502040504020204" pitchFamily="34" charset="0"/>
              </a:rPr>
              <a:t>Desglose financiero</a:t>
            </a:r>
          </a:p>
          <a:p>
            <a:pPr marL="857250" indent="-857250" algn="just">
              <a:lnSpc>
                <a:spcPct val="130000"/>
              </a:lnSpc>
              <a:buClr>
                <a:schemeClr val="accent4">
                  <a:lumMod val="20000"/>
                  <a:lumOff val="80000"/>
                </a:schemeClr>
              </a:buClr>
              <a:buFont typeface="Wingdings" panose="05000000000000000000" pitchFamily="2" charset="2"/>
              <a:buChar char="v"/>
            </a:pPr>
            <a:r>
              <a:rPr lang="es-MX" sz="1600" b="1" dirty="0">
                <a:solidFill>
                  <a:schemeClr val="bg1"/>
                </a:solidFill>
                <a:latin typeface="Noto Sans" panose="020B0502040504020204" pitchFamily="34" charset="0"/>
                <a:ea typeface="Noto Sans" panose="020B0502040504020204" pitchFamily="34" charset="0"/>
                <a:cs typeface="Noto Sans" panose="020B0502040504020204" pitchFamily="34" charset="0"/>
              </a:rPr>
              <a:t>Protocolo de investigación</a:t>
            </a:r>
          </a:p>
        </p:txBody>
      </p:sp>
      <p:sp>
        <p:nvSpPr>
          <p:cNvPr id="9" name="CuadroTexto 8">
            <a:extLst>
              <a:ext uri="{FF2B5EF4-FFF2-40B4-BE49-F238E27FC236}">
                <a16:creationId xmlns:a16="http://schemas.microsoft.com/office/drawing/2014/main" id="{70A3411D-778D-A6E6-4584-81A30C6A438C}"/>
              </a:ext>
            </a:extLst>
          </p:cNvPr>
          <p:cNvSpPr txBox="1"/>
          <p:nvPr/>
        </p:nvSpPr>
        <p:spPr>
          <a:xfrm>
            <a:off x="1163781" y="3218968"/>
            <a:ext cx="3253101" cy="1643527"/>
          </a:xfrm>
          <a:prstGeom prst="rect">
            <a:avLst/>
          </a:prstGeom>
          <a:noFill/>
        </p:spPr>
        <p:txBody>
          <a:bodyPr wrap="square">
            <a:spAutoFit/>
          </a:bodyPr>
          <a:lstStyle/>
          <a:p>
            <a:pPr marR="0" lvl="0" algn="just" defTabSz="914377" rtl="0" eaLnBrk="1" fontAlgn="auto" latinLnBrk="0" hangingPunct="1">
              <a:lnSpc>
                <a:spcPct val="90000"/>
              </a:lnSpc>
              <a:spcBef>
                <a:spcPts val="1000"/>
              </a:spcBef>
              <a:spcAft>
                <a:spcPts val="0"/>
              </a:spcAft>
              <a:buClrTx/>
              <a:buSzTx/>
              <a:tabLst/>
              <a:defRPr/>
            </a:pPr>
            <a:r>
              <a:rPr kumimoji="0" lang="es-ES" sz="160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Antes de comenzar a capturar la propuesta, es muy importante que verifique que cuenta con la información que se indica en todos los campos y tener a su alcance los siguientes datos:</a:t>
            </a:r>
          </a:p>
        </p:txBody>
      </p:sp>
      <p:sp>
        <p:nvSpPr>
          <p:cNvPr id="11" name="Marcador de número de diapositiva 10">
            <a:extLst>
              <a:ext uri="{FF2B5EF4-FFF2-40B4-BE49-F238E27FC236}">
                <a16:creationId xmlns:a16="http://schemas.microsoft.com/office/drawing/2014/main" id="{780A24C9-C9C6-4ABF-116B-3211E6A25AE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2</a:t>
            </a:fld>
            <a:endParaRPr lang="es-MX"/>
          </a:p>
        </p:txBody>
      </p:sp>
      <p:sp>
        <p:nvSpPr>
          <p:cNvPr id="4" name="CuadroTexto 3">
            <a:extLst>
              <a:ext uri="{FF2B5EF4-FFF2-40B4-BE49-F238E27FC236}">
                <a16:creationId xmlns:a16="http://schemas.microsoft.com/office/drawing/2014/main" id="{F19BC957-C5FF-1BC9-C817-A1AD1FE4CFB3}"/>
              </a:ext>
            </a:extLst>
          </p:cNvPr>
          <p:cNvSpPr txBox="1"/>
          <p:nvPr/>
        </p:nvSpPr>
        <p:spPr>
          <a:xfrm>
            <a:off x="1" y="1791643"/>
            <a:ext cx="12192000" cy="584775"/>
          </a:xfrm>
          <a:prstGeom prst="rect">
            <a:avLst/>
          </a:prstGeom>
          <a:noFill/>
        </p:spPr>
        <p:txBody>
          <a:bodyPr wrap="square">
            <a:spAutoFit/>
          </a:bodyPr>
          <a:lstStyle/>
          <a:p>
            <a:pPr algn="ctr"/>
            <a:r>
              <a:rPr lang="es-MX" sz="1600" kern="1200" dirty="0">
                <a:solidFill>
                  <a:prstClr val="black"/>
                </a:solidFill>
                <a:latin typeface="Noto Sans" panose="020B0502040504020204" pitchFamily="34" charset="0"/>
                <a:ea typeface="Noto Sans" panose="020B0502040504020204" pitchFamily="34" charset="0"/>
                <a:cs typeface="Noto Sans" panose="020B0502040504020204" pitchFamily="34" charset="0"/>
              </a:rPr>
              <a:t>El presente documento tiene la finalidad de guiar </a:t>
            </a:r>
          </a:p>
          <a:p>
            <a:pPr algn="ctr"/>
            <a:r>
              <a:rPr lang="es-MX" sz="1600" kern="1200" dirty="0">
                <a:solidFill>
                  <a:prstClr val="black"/>
                </a:solidFill>
                <a:latin typeface="Noto Sans" panose="020B0502040504020204" pitchFamily="34" charset="0"/>
                <a:ea typeface="Noto Sans" panose="020B0502040504020204" pitchFamily="34" charset="0"/>
                <a:cs typeface="Noto Sans" panose="020B0502040504020204" pitchFamily="34" charset="0"/>
              </a:rPr>
              <a:t>el proceso de Registro de la propuesta </a:t>
            </a:r>
          </a:p>
        </p:txBody>
      </p:sp>
    </p:spTree>
    <p:extLst>
      <p:ext uri="{BB962C8B-B14F-4D97-AF65-F5344CB8AC3E}">
        <p14:creationId xmlns:p14="http://schemas.microsoft.com/office/powerpoint/2010/main" val="15220780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a:extLst>
            <a:ext uri="{FF2B5EF4-FFF2-40B4-BE49-F238E27FC236}">
              <a16:creationId xmlns:a16="http://schemas.microsoft.com/office/drawing/2014/main" id="{8FA8997A-CC90-ADE2-2573-1C2B0EB5BFA0}"/>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083362B8-7BD1-AEC4-5CEC-904BF98B36FB}"/>
              </a:ext>
            </a:extLst>
          </p:cNvPr>
          <p:cNvPicPr>
            <a:picLocks noChangeAspect="1"/>
          </p:cNvPicPr>
          <p:nvPr/>
        </p:nvPicPr>
        <p:blipFill>
          <a:blip r:embed="rId4"/>
          <a:srcRect/>
          <a:stretch/>
        </p:blipFill>
        <p:spPr>
          <a:xfrm>
            <a:off x="6432271" y="361701"/>
            <a:ext cx="5360592" cy="648948"/>
          </a:xfrm>
          <a:prstGeom prst="rect">
            <a:avLst/>
          </a:prstGeom>
        </p:spPr>
      </p:pic>
      <p:cxnSp>
        <p:nvCxnSpPr>
          <p:cNvPr id="8" name="Google Shape;144;p7">
            <a:extLst>
              <a:ext uri="{FF2B5EF4-FFF2-40B4-BE49-F238E27FC236}">
                <a16:creationId xmlns:a16="http://schemas.microsoft.com/office/drawing/2014/main" id="{E48765C4-9A8E-45A2-D434-ACE898A51964}"/>
              </a:ext>
            </a:extLst>
          </p:cNvPr>
          <p:cNvCxnSpPr/>
          <p:nvPr/>
        </p:nvCxnSpPr>
        <p:spPr>
          <a:xfrm>
            <a:off x="0" y="1475211"/>
            <a:ext cx="6009861" cy="0"/>
          </a:xfrm>
          <a:prstGeom prst="straightConnector1">
            <a:avLst/>
          </a:prstGeom>
          <a:noFill/>
          <a:ln w="38100" cap="flat" cmpd="sng">
            <a:solidFill>
              <a:srgbClr val="B7903D"/>
            </a:solidFill>
            <a:prstDash val="solid"/>
            <a:miter lim="800000"/>
            <a:headEnd type="none" w="sm" len="sm"/>
            <a:tailEnd type="none" w="sm" len="sm"/>
          </a:ln>
        </p:spPr>
      </p:cxnSp>
      <p:sp>
        <p:nvSpPr>
          <p:cNvPr id="10" name="CuadroTexto 9">
            <a:extLst>
              <a:ext uri="{FF2B5EF4-FFF2-40B4-BE49-F238E27FC236}">
                <a16:creationId xmlns:a16="http://schemas.microsoft.com/office/drawing/2014/main" id="{C3D09A1E-D282-70EA-4591-83F50F60F95D}"/>
              </a:ext>
            </a:extLst>
          </p:cNvPr>
          <p:cNvSpPr txBox="1"/>
          <p:nvPr/>
        </p:nvSpPr>
        <p:spPr>
          <a:xfrm>
            <a:off x="187183" y="1091749"/>
            <a:ext cx="5822678" cy="369332"/>
          </a:xfrm>
          <a:prstGeom prst="rect">
            <a:avLst/>
          </a:prstGeom>
          <a:noFill/>
        </p:spPr>
        <p:txBody>
          <a:bodyPr wrap="square">
            <a:spAutoFit/>
          </a:bodyPr>
          <a:lstStyle/>
          <a:p>
            <a:r>
              <a:rPr lang="es-MX" sz="1800" b="1" dirty="0">
                <a:solidFill>
                  <a:srgbClr val="691932"/>
                </a:solidFill>
                <a:latin typeface="Noto Sans" panose="020B0502040504020204" pitchFamily="34" charset="0"/>
                <a:ea typeface="Noto Sans" panose="020B0502040504020204" pitchFamily="34" charset="0"/>
                <a:cs typeface="Noto Sans" panose="020B0502040504020204" pitchFamily="34" charset="0"/>
              </a:rPr>
              <a:t>2. Requerimientos informáticos </a:t>
            </a:r>
          </a:p>
        </p:txBody>
      </p:sp>
      <p:sp>
        <p:nvSpPr>
          <p:cNvPr id="4" name="Marcador de número de diapositiva 3">
            <a:extLst>
              <a:ext uri="{FF2B5EF4-FFF2-40B4-BE49-F238E27FC236}">
                <a16:creationId xmlns:a16="http://schemas.microsoft.com/office/drawing/2014/main" id="{A56B5786-D0FD-161B-2D40-629CAC94015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3</a:t>
            </a:fld>
            <a:endParaRPr lang="es-MX"/>
          </a:p>
        </p:txBody>
      </p:sp>
      <p:sp>
        <p:nvSpPr>
          <p:cNvPr id="15" name="CuadroTexto 14">
            <a:extLst>
              <a:ext uri="{FF2B5EF4-FFF2-40B4-BE49-F238E27FC236}">
                <a16:creationId xmlns:a16="http://schemas.microsoft.com/office/drawing/2014/main" id="{6F8F1A72-B0B3-5442-7879-D826C75E1E69}"/>
              </a:ext>
            </a:extLst>
          </p:cNvPr>
          <p:cNvSpPr txBox="1"/>
          <p:nvPr/>
        </p:nvSpPr>
        <p:spPr>
          <a:xfrm>
            <a:off x="906504" y="2320639"/>
            <a:ext cx="10053595" cy="1839799"/>
          </a:xfrm>
          <a:prstGeom prst="rect">
            <a:avLst/>
          </a:prstGeom>
          <a:noFill/>
          <a:ln w="3175">
            <a:solidFill>
              <a:schemeClr val="bg1">
                <a:lumMod val="50000"/>
              </a:schemeClr>
            </a:solidFill>
          </a:ln>
        </p:spPr>
        <p:txBody>
          <a:bodyPr wrap="square">
            <a:spAutoFit/>
          </a:bodyPr>
          <a:lstStyle/>
          <a:p>
            <a:pPr marL="342900" lvl="0" indent="-342900">
              <a:lnSpc>
                <a:spcPct val="115000"/>
              </a:lnSpc>
              <a:buFont typeface="Wingdings" panose="05000000000000000000" pitchFamily="2" charset="2"/>
              <a:buChar char="v"/>
            </a:pPr>
            <a:r>
              <a:rPr lang="es-419" sz="2000" kern="0" dirty="0">
                <a:effectLst/>
                <a:latin typeface="Noto Sans" panose="020B0502040504020204" pitchFamily="34" charset="0"/>
                <a:ea typeface="Noto Sans" panose="020B0502040504020204" pitchFamily="34" charset="0"/>
                <a:cs typeface="Noto Sans" panose="020B0502040504020204" pitchFamily="34" charset="0"/>
              </a:rPr>
              <a:t>Equipo de cómputo</a:t>
            </a:r>
            <a:endParaRPr lang="es-MX" sz="2000" kern="100" dirty="0">
              <a:effectLst/>
              <a:latin typeface="Noto Sans" panose="020B0502040504020204" pitchFamily="34" charset="0"/>
              <a:ea typeface="Noto Sans" panose="020B0502040504020204" pitchFamily="34" charset="0"/>
              <a:cs typeface="Noto Sans" panose="020B0502040504020204" pitchFamily="34" charset="0"/>
            </a:endParaRPr>
          </a:p>
          <a:p>
            <a:pPr marL="342900" lvl="0" indent="-342900">
              <a:lnSpc>
                <a:spcPct val="115000"/>
              </a:lnSpc>
              <a:buFont typeface="Wingdings" panose="05000000000000000000" pitchFamily="2" charset="2"/>
              <a:buChar char="v"/>
            </a:pPr>
            <a:r>
              <a:rPr lang="es-419" sz="2000" kern="0" dirty="0">
                <a:effectLst/>
                <a:latin typeface="Noto Sans" panose="020B0502040504020204" pitchFamily="34" charset="0"/>
                <a:ea typeface="Noto Sans" panose="020B0502040504020204" pitchFamily="34" charset="0"/>
                <a:cs typeface="Noto Sans" panose="020B0502040504020204" pitchFamily="34" charset="0"/>
              </a:rPr>
              <a:t>Navegadores recomendados (Safari, Google Chrome, Microsoft Edge, Opera, Firefox)</a:t>
            </a:r>
            <a:endParaRPr lang="es-MX" sz="2000" kern="100" dirty="0">
              <a:effectLst/>
              <a:latin typeface="Noto Sans" panose="020B0502040504020204" pitchFamily="34" charset="0"/>
              <a:ea typeface="Noto Sans" panose="020B0502040504020204" pitchFamily="34" charset="0"/>
              <a:cs typeface="Noto Sans" panose="020B0502040504020204" pitchFamily="34" charset="0"/>
            </a:endParaRPr>
          </a:p>
          <a:p>
            <a:pPr marL="342900" lvl="0" indent="-342900">
              <a:lnSpc>
                <a:spcPct val="115000"/>
              </a:lnSpc>
              <a:buFont typeface="Wingdings" panose="05000000000000000000" pitchFamily="2" charset="2"/>
              <a:buChar char="v"/>
            </a:pPr>
            <a:r>
              <a:rPr lang="es-419" sz="2000" kern="0" dirty="0">
                <a:effectLst/>
                <a:latin typeface="Noto Sans" panose="020B0502040504020204" pitchFamily="34" charset="0"/>
                <a:ea typeface="Noto Sans" panose="020B0502040504020204" pitchFamily="34" charset="0"/>
                <a:cs typeface="Noto Sans" panose="020B0502040504020204" pitchFamily="34" charset="0"/>
              </a:rPr>
              <a:t>Conexión a internet</a:t>
            </a:r>
            <a:endParaRPr lang="es-MX" sz="2000" kern="100" dirty="0">
              <a:effectLst/>
              <a:latin typeface="Noto Sans" panose="020B0502040504020204" pitchFamily="34" charset="0"/>
              <a:ea typeface="Noto Sans" panose="020B0502040504020204" pitchFamily="34" charset="0"/>
              <a:cs typeface="Noto Sans" panose="020B0502040504020204" pitchFamily="34" charset="0"/>
            </a:endParaRPr>
          </a:p>
          <a:p>
            <a:pPr marL="342900" lvl="0" indent="-342900">
              <a:lnSpc>
                <a:spcPct val="115000"/>
              </a:lnSpc>
              <a:spcAft>
                <a:spcPts val="800"/>
              </a:spcAft>
              <a:buFont typeface="Wingdings" panose="05000000000000000000" pitchFamily="2" charset="2"/>
              <a:buChar char="v"/>
            </a:pPr>
            <a:r>
              <a:rPr lang="es-419" sz="2000" kern="0" dirty="0">
                <a:effectLst/>
                <a:latin typeface="Noto Sans" panose="020B0502040504020204" pitchFamily="34" charset="0"/>
                <a:ea typeface="Noto Sans" panose="020B0502040504020204" pitchFamily="34" charset="0"/>
                <a:cs typeface="Noto Sans" panose="020B0502040504020204" pitchFamily="34" charset="0"/>
              </a:rPr>
              <a:t>Cuenta de usuario de Rizoma</a:t>
            </a:r>
            <a:endParaRPr lang="es-MX" sz="2000" kern="100" dirty="0">
              <a:effectLst/>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1477682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a:extLst>
            <a:ext uri="{FF2B5EF4-FFF2-40B4-BE49-F238E27FC236}">
              <a16:creationId xmlns:a16="http://schemas.microsoft.com/office/drawing/2014/main" id="{083AB35A-140E-AC03-B01B-4F1D99C15D39}"/>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F5892C64-9A6E-490E-37E6-7B95AF744391}"/>
              </a:ext>
            </a:extLst>
          </p:cNvPr>
          <p:cNvPicPr>
            <a:picLocks noChangeAspect="1"/>
          </p:cNvPicPr>
          <p:nvPr/>
        </p:nvPicPr>
        <p:blipFill>
          <a:blip r:embed="rId4"/>
          <a:srcRect/>
          <a:stretch/>
        </p:blipFill>
        <p:spPr>
          <a:xfrm>
            <a:off x="6432271" y="361701"/>
            <a:ext cx="5360592" cy="648948"/>
          </a:xfrm>
          <a:prstGeom prst="rect">
            <a:avLst/>
          </a:prstGeom>
        </p:spPr>
      </p:pic>
      <p:cxnSp>
        <p:nvCxnSpPr>
          <p:cNvPr id="8" name="Google Shape;144;p7">
            <a:extLst>
              <a:ext uri="{FF2B5EF4-FFF2-40B4-BE49-F238E27FC236}">
                <a16:creationId xmlns:a16="http://schemas.microsoft.com/office/drawing/2014/main" id="{5AAF3A77-B6FC-A3F6-0E4E-DC1503280DEF}"/>
              </a:ext>
            </a:extLst>
          </p:cNvPr>
          <p:cNvCxnSpPr/>
          <p:nvPr/>
        </p:nvCxnSpPr>
        <p:spPr>
          <a:xfrm>
            <a:off x="0" y="1475211"/>
            <a:ext cx="6009861" cy="0"/>
          </a:xfrm>
          <a:prstGeom prst="straightConnector1">
            <a:avLst/>
          </a:prstGeom>
          <a:noFill/>
          <a:ln w="38100" cap="flat" cmpd="sng">
            <a:solidFill>
              <a:srgbClr val="B7903D"/>
            </a:solidFill>
            <a:prstDash val="solid"/>
            <a:miter lim="800000"/>
            <a:headEnd type="none" w="sm" len="sm"/>
            <a:tailEnd type="none" w="sm" len="sm"/>
          </a:ln>
        </p:spPr>
      </p:cxnSp>
      <p:sp>
        <p:nvSpPr>
          <p:cNvPr id="4" name="Marcador de número de diapositiva 3">
            <a:extLst>
              <a:ext uri="{FF2B5EF4-FFF2-40B4-BE49-F238E27FC236}">
                <a16:creationId xmlns:a16="http://schemas.microsoft.com/office/drawing/2014/main" id="{252E97E9-C7DE-0286-F988-4070DA1AED9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4</a:t>
            </a:fld>
            <a:endParaRPr lang="es-MX"/>
          </a:p>
        </p:txBody>
      </p:sp>
      <p:sp>
        <p:nvSpPr>
          <p:cNvPr id="12" name="Rectángulo 11">
            <a:extLst>
              <a:ext uri="{FF2B5EF4-FFF2-40B4-BE49-F238E27FC236}">
                <a16:creationId xmlns:a16="http://schemas.microsoft.com/office/drawing/2014/main" id="{A8A70A37-D3DF-5DAB-A7A7-8E1B3A9A1592}"/>
              </a:ext>
            </a:extLst>
          </p:cNvPr>
          <p:cNvSpPr/>
          <p:nvPr/>
        </p:nvSpPr>
        <p:spPr>
          <a:xfrm>
            <a:off x="81261" y="1644076"/>
            <a:ext cx="12029478" cy="2133590"/>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Rectángulo 8">
            <a:extLst>
              <a:ext uri="{FF2B5EF4-FFF2-40B4-BE49-F238E27FC236}">
                <a16:creationId xmlns:a16="http://schemas.microsoft.com/office/drawing/2014/main" id="{C30AD366-46C9-0889-E152-FDEA784B5963}"/>
              </a:ext>
            </a:extLst>
          </p:cNvPr>
          <p:cNvSpPr/>
          <p:nvPr/>
        </p:nvSpPr>
        <p:spPr>
          <a:xfrm>
            <a:off x="81262" y="3894989"/>
            <a:ext cx="12029477" cy="2592764"/>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CuadroTexto 1">
            <a:extLst>
              <a:ext uri="{FF2B5EF4-FFF2-40B4-BE49-F238E27FC236}">
                <a16:creationId xmlns:a16="http://schemas.microsoft.com/office/drawing/2014/main" id="{088C2466-4C61-A863-934B-633A617C6ECF}"/>
              </a:ext>
            </a:extLst>
          </p:cNvPr>
          <p:cNvSpPr txBox="1"/>
          <p:nvPr/>
        </p:nvSpPr>
        <p:spPr>
          <a:xfrm>
            <a:off x="187183" y="1091749"/>
            <a:ext cx="5822678" cy="369332"/>
          </a:xfrm>
          <a:prstGeom prst="rect">
            <a:avLst/>
          </a:prstGeom>
          <a:noFill/>
        </p:spPr>
        <p:txBody>
          <a:bodyPr wrap="square">
            <a:spAutoFit/>
          </a:bodyPr>
          <a:lstStyle/>
          <a:p>
            <a:r>
              <a:rPr lang="es-MX" sz="1800" b="1" dirty="0">
                <a:solidFill>
                  <a:srgbClr val="691932"/>
                </a:solidFill>
                <a:latin typeface="Noto Sans" panose="020B0502040504020204" pitchFamily="34" charset="0"/>
                <a:ea typeface="Noto Sans" panose="020B0502040504020204" pitchFamily="34" charset="0"/>
                <a:cs typeface="Noto Sans" panose="020B0502040504020204" pitchFamily="34" charset="0"/>
              </a:rPr>
              <a:t>3. Ingreso y Acceso al Sistema </a:t>
            </a:r>
          </a:p>
        </p:txBody>
      </p:sp>
      <p:sp>
        <p:nvSpPr>
          <p:cNvPr id="6" name="CuadroTexto 5">
            <a:extLst>
              <a:ext uri="{FF2B5EF4-FFF2-40B4-BE49-F238E27FC236}">
                <a16:creationId xmlns:a16="http://schemas.microsoft.com/office/drawing/2014/main" id="{822C9439-4220-5940-37BB-54900BE3E455}"/>
              </a:ext>
            </a:extLst>
          </p:cNvPr>
          <p:cNvSpPr txBox="1"/>
          <p:nvPr/>
        </p:nvSpPr>
        <p:spPr>
          <a:xfrm>
            <a:off x="158602" y="2007299"/>
            <a:ext cx="3719997" cy="584775"/>
          </a:xfrm>
          <a:prstGeom prst="rect">
            <a:avLst/>
          </a:prstGeom>
          <a:noFill/>
        </p:spPr>
        <p:txBody>
          <a:bodyPr wrap="squar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chemeClr val="tx1"/>
                </a:solidFill>
                <a:effectLst/>
                <a:uLnTx/>
                <a:uFillTx/>
                <a:latin typeface="Noto Sans" panose="020B0502040504020204" pitchFamily="34" charset="0"/>
                <a:ea typeface="Noto Sans" panose="020B0502040504020204" pitchFamily="34" charset="0"/>
                <a:cs typeface="Noto Sans" panose="020B0502040504020204" pitchFamily="34" charset="0"/>
              </a:rPr>
              <a:t>Para ingresar al sistema utilice el siguiente link:</a:t>
            </a:r>
          </a:p>
        </p:txBody>
      </p:sp>
      <p:sp>
        <p:nvSpPr>
          <p:cNvPr id="7" name="CuadroTexto 6">
            <a:extLst>
              <a:ext uri="{FF2B5EF4-FFF2-40B4-BE49-F238E27FC236}">
                <a16:creationId xmlns:a16="http://schemas.microsoft.com/office/drawing/2014/main" id="{2A56F391-6CBB-B84B-7B84-535F87B5400E}"/>
              </a:ext>
            </a:extLst>
          </p:cNvPr>
          <p:cNvSpPr txBox="1"/>
          <p:nvPr/>
        </p:nvSpPr>
        <p:spPr>
          <a:xfrm>
            <a:off x="60248" y="2908788"/>
            <a:ext cx="3973866" cy="338554"/>
          </a:xfrm>
          <a:prstGeom prst="rect">
            <a:avLst/>
          </a:prstGeom>
          <a:noFill/>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691932"/>
                </a:solidFill>
                <a:effectLst/>
                <a:uLnTx/>
                <a:uFillTx/>
                <a:latin typeface="Noto Sans" panose="020B0502040504020204" pitchFamily="34" charset="0"/>
                <a:ea typeface="Noto Sans" panose="020B0502040504020204" pitchFamily="34" charset="0"/>
                <a:cs typeface="Noto Sans" panose="020B0502040504020204" pitchFamily="34" charset="0"/>
                <a:hlinkClick r:id="rId5"/>
              </a:rPr>
              <a:t>https://proyectos.secihti.mx/</a:t>
            </a:r>
            <a:endParaRPr kumimoji="0" lang="es-ES" sz="1600" b="0" i="0" u="none" strike="noStrike" kern="1200" cap="none" spc="0" normalizeH="0" baseline="0" noProof="0" dirty="0">
              <a:ln>
                <a:noFill/>
              </a:ln>
              <a:solidFill>
                <a:srgbClr val="691932"/>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pic>
        <p:nvPicPr>
          <p:cNvPr id="11" name="Imagen 10">
            <a:extLst>
              <a:ext uri="{FF2B5EF4-FFF2-40B4-BE49-F238E27FC236}">
                <a16:creationId xmlns:a16="http://schemas.microsoft.com/office/drawing/2014/main" id="{CE6AC9E5-FECD-140D-6451-FDADCBF50D29}"/>
              </a:ext>
            </a:extLst>
          </p:cNvPr>
          <p:cNvPicPr>
            <a:picLocks noChangeAspect="1"/>
          </p:cNvPicPr>
          <p:nvPr/>
        </p:nvPicPr>
        <p:blipFill>
          <a:blip r:embed="rId6"/>
          <a:srcRect t="12168" r="1406" b="44548"/>
          <a:stretch/>
        </p:blipFill>
        <p:spPr>
          <a:xfrm>
            <a:off x="4207932" y="1769945"/>
            <a:ext cx="7743922" cy="1912354"/>
          </a:xfrm>
          <a:prstGeom prst="rect">
            <a:avLst/>
          </a:prstGeom>
        </p:spPr>
      </p:pic>
      <p:pic>
        <p:nvPicPr>
          <p:cNvPr id="16" name="Imagen 15">
            <a:extLst>
              <a:ext uri="{FF2B5EF4-FFF2-40B4-BE49-F238E27FC236}">
                <a16:creationId xmlns:a16="http://schemas.microsoft.com/office/drawing/2014/main" id="{1B14C502-0C4C-5315-0C22-4D631BA03093}"/>
              </a:ext>
            </a:extLst>
          </p:cNvPr>
          <p:cNvPicPr>
            <a:picLocks noChangeAspect="1"/>
          </p:cNvPicPr>
          <p:nvPr/>
        </p:nvPicPr>
        <p:blipFill>
          <a:blip r:embed="rId7"/>
          <a:srcRect l="701" t="7407" b="28485"/>
          <a:stretch/>
        </p:blipFill>
        <p:spPr>
          <a:xfrm>
            <a:off x="4207932" y="3894988"/>
            <a:ext cx="7743921" cy="2592764"/>
          </a:xfrm>
          <a:prstGeom prst="rect">
            <a:avLst/>
          </a:prstGeom>
        </p:spPr>
      </p:pic>
      <p:sp>
        <p:nvSpPr>
          <p:cNvPr id="5" name="CuadroTexto 4">
            <a:extLst>
              <a:ext uri="{FF2B5EF4-FFF2-40B4-BE49-F238E27FC236}">
                <a16:creationId xmlns:a16="http://schemas.microsoft.com/office/drawing/2014/main" id="{062BC488-4F48-4C42-EB47-EEBC9E49F385}"/>
              </a:ext>
            </a:extLst>
          </p:cNvPr>
          <p:cNvSpPr txBox="1"/>
          <p:nvPr/>
        </p:nvSpPr>
        <p:spPr>
          <a:xfrm>
            <a:off x="158604" y="4692458"/>
            <a:ext cx="3456268" cy="1323439"/>
          </a:xfrm>
          <a:prstGeom prst="rect">
            <a:avLst/>
          </a:prstGeom>
          <a:noFill/>
        </p:spPr>
        <p:txBody>
          <a:bodyPr wrap="square">
            <a:spAutoFit/>
          </a:bodyPr>
          <a:lstStyle/>
          <a:p>
            <a:pPr algn="just"/>
            <a:r>
              <a:rPr kumimoji="0" lang="es-ES" sz="16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Ingresar al Sistema con el </a:t>
            </a:r>
            <a:r>
              <a:rPr kumimoji="0" lang="es-ES" sz="1600" b="1"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correo electrónico y contraseña </a:t>
            </a:r>
            <a:r>
              <a:rPr kumimoji="0" lang="es-ES" sz="16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con el que está dado de alta </a:t>
            </a:r>
            <a:r>
              <a:rPr lang="es-ES" sz="1600" kern="1200" dirty="0">
                <a:solidFill>
                  <a:prstClr val="black"/>
                </a:solidFill>
                <a:latin typeface="Noto Sans" panose="020B0502040504020204" pitchFamily="34" charset="0"/>
                <a:ea typeface="Noto Sans" panose="020B0502040504020204" pitchFamily="34" charset="0"/>
                <a:cs typeface="Noto Sans" panose="020B0502040504020204" pitchFamily="34" charset="0"/>
              </a:rPr>
              <a:t>en el sistema Rizoma</a:t>
            </a:r>
            <a:r>
              <a:rPr kumimoji="0" lang="es-ES" sz="160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 posteriormente </a:t>
            </a:r>
            <a:r>
              <a:rPr lang="es-ES" sz="1600" kern="1200" dirty="0">
                <a:solidFill>
                  <a:prstClr val="black"/>
                </a:solidFill>
                <a:latin typeface="Noto Sans" panose="020B0502040504020204" pitchFamily="34" charset="0"/>
                <a:ea typeface="Noto Sans" panose="020B0502040504020204" pitchFamily="34" charset="0"/>
                <a:cs typeface="Noto Sans" panose="020B0502040504020204" pitchFamily="34" charset="0"/>
              </a:rPr>
              <a:t>dar clic en el botón</a:t>
            </a:r>
            <a:endParaRPr lang="es-MX" sz="1200" dirty="0">
              <a:latin typeface="Noto Sans" panose="020B0502040504020204" pitchFamily="34" charset="0"/>
              <a:ea typeface="Noto Sans" panose="020B0502040504020204" pitchFamily="34" charset="0"/>
              <a:cs typeface="Noto Sans" panose="020B0502040504020204" pitchFamily="34" charset="0"/>
            </a:endParaRPr>
          </a:p>
        </p:txBody>
      </p:sp>
      <p:sp>
        <p:nvSpPr>
          <p:cNvPr id="13" name="Rectángulo: esquinas redondeadas 12">
            <a:extLst>
              <a:ext uri="{FF2B5EF4-FFF2-40B4-BE49-F238E27FC236}">
                <a16:creationId xmlns:a16="http://schemas.microsoft.com/office/drawing/2014/main" id="{6E4CEE4D-D145-AAEF-AEE2-1CC02E31D71C}"/>
              </a:ext>
            </a:extLst>
          </p:cNvPr>
          <p:cNvSpPr/>
          <p:nvPr/>
        </p:nvSpPr>
        <p:spPr>
          <a:xfrm>
            <a:off x="2212573" y="5766251"/>
            <a:ext cx="1174516" cy="249646"/>
          </a:xfrm>
          <a:prstGeom prst="roundRect">
            <a:avLst/>
          </a:prstGeom>
          <a:solidFill>
            <a:schemeClr val="lt1"/>
          </a:solidFill>
          <a:ln>
            <a:solidFill>
              <a:srgbClr val="7E1835"/>
            </a:solid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es-MX" dirty="0">
                <a:solidFill>
                  <a:srgbClr val="611232"/>
                </a:solidFill>
              </a:rPr>
              <a:t>Iniciar sesión</a:t>
            </a:r>
          </a:p>
        </p:txBody>
      </p:sp>
    </p:spTree>
    <p:extLst>
      <p:ext uri="{BB962C8B-B14F-4D97-AF65-F5344CB8AC3E}">
        <p14:creationId xmlns:p14="http://schemas.microsoft.com/office/powerpoint/2010/main" val="3459378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a:extLst>
            <a:ext uri="{FF2B5EF4-FFF2-40B4-BE49-F238E27FC236}">
              <a16:creationId xmlns:a16="http://schemas.microsoft.com/office/drawing/2014/main" id="{38B9E22B-FEBC-1987-31DB-BCD34717A933}"/>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0ED06B9E-D9C6-946A-C3C1-D0E4C3DE13E3}"/>
              </a:ext>
            </a:extLst>
          </p:cNvPr>
          <p:cNvPicPr>
            <a:picLocks noChangeAspect="1"/>
          </p:cNvPicPr>
          <p:nvPr/>
        </p:nvPicPr>
        <p:blipFill>
          <a:blip r:embed="rId4"/>
          <a:srcRect/>
          <a:stretch/>
        </p:blipFill>
        <p:spPr>
          <a:xfrm>
            <a:off x="6432271" y="361701"/>
            <a:ext cx="5360592" cy="648948"/>
          </a:xfrm>
          <a:prstGeom prst="rect">
            <a:avLst/>
          </a:prstGeom>
        </p:spPr>
      </p:pic>
      <p:cxnSp>
        <p:nvCxnSpPr>
          <p:cNvPr id="8" name="Google Shape;144;p7">
            <a:extLst>
              <a:ext uri="{FF2B5EF4-FFF2-40B4-BE49-F238E27FC236}">
                <a16:creationId xmlns:a16="http://schemas.microsoft.com/office/drawing/2014/main" id="{AB6358AC-4B8A-91AF-C75B-EC2D44301702}"/>
              </a:ext>
            </a:extLst>
          </p:cNvPr>
          <p:cNvCxnSpPr/>
          <p:nvPr/>
        </p:nvCxnSpPr>
        <p:spPr>
          <a:xfrm>
            <a:off x="0" y="1475211"/>
            <a:ext cx="6009861" cy="0"/>
          </a:xfrm>
          <a:prstGeom prst="straightConnector1">
            <a:avLst/>
          </a:prstGeom>
          <a:noFill/>
          <a:ln w="38100" cap="flat" cmpd="sng">
            <a:solidFill>
              <a:srgbClr val="B7903D"/>
            </a:solidFill>
            <a:prstDash val="solid"/>
            <a:miter lim="800000"/>
            <a:headEnd type="none" w="sm" len="sm"/>
            <a:tailEnd type="none" w="sm" len="sm"/>
          </a:ln>
        </p:spPr>
      </p:cxnSp>
      <p:sp>
        <p:nvSpPr>
          <p:cNvPr id="10" name="CuadroTexto 9">
            <a:extLst>
              <a:ext uri="{FF2B5EF4-FFF2-40B4-BE49-F238E27FC236}">
                <a16:creationId xmlns:a16="http://schemas.microsoft.com/office/drawing/2014/main" id="{E2352F8B-B7EC-52B6-15AD-A4E16CDBBAD0}"/>
              </a:ext>
            </a:extLst>
          </p:cNvPr>
          <p:cNvSpPr txBox="1"/>
          <p:nvPr/>
        </p:nvSpPr>
        <p:spPr>
          <a:xfrm>
            <a:off x="187183" y="1091749"/>
            <a:ext cx="5822678" cy="369332"/>
          </a:xfrm>
          <a:prstGeom prst="rect">
            <a:avLst/>
          </a:prstGeom>
          <a:noFill/>
        </p:spPr>
        <p:txBody>
          <a:bodyPr wrap="square">
            <a:spAutoFit/>
          </a:bodyPr>
          <a:lstStyle/>
          <a:p>
            <a:r>
              <a:rPr lang="es-MX" sz="1800" b="1" dirty="0">
                <a:solidFill>
                  <a:srgbClr val="691932"/>
                </a:solidFill>
                <a:latin typeface="Noto Sans" panose="020B0502040504020204" pitchFamily="34" charset="0"/>
                <a:ea typeface="Noto Sans" panose="020B0502040504020204" pitchFamily="34" charset="0"/>
                <a:cs typeface="Noto Sans" panose="020B0502040504020204" pitchFamily="34" charset="0"/>
              </a:rPr>
              <a:t>4. Recuperación de contraseña</a:t>
            </a:r>
          </a:p>
        </p:txBody>
      </p:sp>
      <p:sp>
        <p:nvSpPr>
          <p:cNvPr id="4" name="Marcador de número de diapositiva 3">
            <a:extLst>
              <a:ext uri="{FF2B5EF4-FFF2-40B4-BE49-F238E27FC236}">
                <a16:creationId xmlns:a16="http://schemas.microsoft.com/office/drawing/2014/main" id="{CBD2D111-F41F-7E65-A271-63173116469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5</a:t>
            </a:fld>
            <a:endParaRPr lang="es-MX"/>
          </a:p>
        </p:txBody>
      </p:sp>
      <p:pic>
        <p:nvPicPr>
          <p:cNvPr id="2" name="Imagen 1">
            <a:extLst>
              <a:ext uri="{FF2B5EF4-FFF2-40B4-BE49-F238E27FC236}">
                <a16:creationId xmlns:a16="http://schemas.microsoft.com/office/drawing/2014/main" id="{3953CCDC-CB6C-C29A-7B61-57476294DC9C}"/>
              </a:ext>
            </a:extLst>
          </p:cNvPr>
          <p:cNvPicPr>
            <a:picLocks noChangeAspect="1"/>
          </p:cNvPicPr>
          <p:nvPr/>
        </p:nvPicPr>
        <p:blipFill>
          <a:blip r:embed="rId5"/>
          <a:srcRect l="701" t="7407" b="28485"/>
          <a:stretch/>
        </p:blipFill>
        <p:spPr>
          <a:xfrm>
            <a:off x="407604" y="1657965"/>
            <a:ext cx="11393726" cy="3834660"/>
          </a:xfrm>
          <a:prstGeom prst="rect">
            <a:avLst/>
          </a:prstGeom>
        </p:spPr>
      </p:pic>
      <p:sp>
        <p:nvSpPr>
          <p:cNvPr id="5" name="CuadroTexto 4">
            <a:extLst>
              <a:ext uri="{FF2B5EF4-FFF2-40B4-BE49-F238E27FC236}">
                <a16:creationId xmlns:a16="http://schemas.microsoft.com/office/drawing/2014/main" id="{4FB91FBA-B788-4FC6-4472-C8AF8C3CA541}"/>
              </a:ext>
            </a:extLst>
          </p:cNvPr>
          <p:cNvSpPr txBox="1"/>
          <p:nvPr/>
        </p:nvSpPr>
        <p:spPr>
          <a:xfrm>
            <a:off x="399137" y="2150459"/>
            <a:ext cx="7263925" cy="1169551"/>
          </a:xfrm>
          <a:prstGeom prst="rect">
            <a:avLst/>
          </a:prstGeom>
          <a:noFill/>
        </p:spPr>
        <p:txBody>
          <a:bodyPr wrap="square">
            <a:spAutoFit/>
          </a:bodyPr>
          <a:lstStyle/>
          <a:p>
            <a:pPr algn="just"/>
            <a:r>
              <a:rPr kumimoji="0" lang="es-ES"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Si por alguna razón olvidó su contraseña, dirigirse al link</a:t>
            </a:r>
          </a:p>
          <a:p>
            <a:pPr algn="just"/>
            <a:endParaRPr kumimoji="0" lang="es-ES"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algn="ctr"/>
            <a:r>
              <a:rPr kumimoji="0" lang="es-ES" b="1" i="0" u="none" strike="noStrike" kern="1200" cap="none" spc="0" normalizeH="0" baseline="0" noProof="0" dirty="0">
                <a:ln>
                  <a:noFill/>
                </a:ln>
                <a:solidFill>
                  <a:srgbClr val="611232"/>
                </a:solidFill>
                <a:effectLst/>
                <a:uLnTx/>
                <a:uFillTx/>
                <a:latin typeface="Noto Sans" panose="020B0502040504020204" pitchFamily="34" charset="0"/>
                <a:ea typeface="Noto Sans" panose="020B0502040504020204" pitchFamily="34" charset="0"/>
                <a:cs typeface="Noto Sans" panose="020B0502040504020204" pitchFamily="34" charset="0"/>
              </a:rPr>
              <a:t>¿Ha olvidado su contraseña?</a:t>
            </a:r>
          </a:p>
          <a:p>
            <a:pPr algn="just"/>
            <a:endParaRPr lang="es-MX" kern="1200" dirty="0">
              <a:solidFill>
                <a:prstClr val="black"/>
              </a:solidFill>
              <a:latin typeface="Noto Sans" panose="020B0502040504020204" pitchFamily="34" charset="0"/>
              <a:ea typeface="Noto Sans" panose="020B0502040504020204" pitchFamily="34" charset="0"/>
              <a:cs typeface="Noto Sans" panose="020B0502040504020204" pitchFamily="34" charset="0"/>
            </a:endParaRPr>
          </a:p>
          <a:p>
            <a:pPr algn="just"/>
            <a:r>
              <a:rPr lang="es-MX" kern="1200" dirty="0">
                <a:solidFill>
                  <a:prstClr val="black"/>
                </a:solidFill>
                <a:latin typeface="Noto Sans" panose="020B0502040504020204" pitchFamily="34" charset="0"/>
                <a:ea typeface="Noto Sans" panose="020B0502040504020204" pitchFamily="34" charset="0"/>
                <a:cs typeface="Noto Sans" panose="020B0502040504020204" pitchFamily="34" charset="0"/>
              </a:rPr>
              <a:t>El cuál le mandará un correo para recuperarla y así poder ingresar al sistema.</a:t>
            </a:r>
          </a:p>
        </p:txBody>
      </p:sp>
      <p:sp>
        <p:nvSpPr>
          <p:cNvPr id="6" name="Elipse 5">
            <a:extLst>
              <a:ext uri="{FF2B5EF4-FFF2-40B4-BE49-F238E27FC236}">
                <a16:creationId xmlns:a16="http://schemas.microsoft.com/office/drawing/2014/main" id="{657F5A07-01A3-B546-4117-94187CE67935}"/>
              </a:ext>
            </a:extLst>
          </p:cNvPr>
          <p:cNvSpPr/>
          <p:nvPr/>
        </p:nvSpPr>
        <p:spPr>
          <a:xfrm>
            <a:off x="7091617" y="4615674"/>
            <a:ext cx="1736436" cy="412154"/>
          </a:xfrm>
          <a:prstGeom prst="ellipse">
            <a:avLst/>
          </a:prstGeom>
          <a:noFill/>
          <a:ln w="349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726541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a:extLst>
            <a:ext uri="{FF2B5EF4-FFF2-40B4-BE49-F238E27FC236}">
              <a16:creationId xmlns:a16="http://schemas.microsoft.com/office/drawing/2014/main" id="{EDE17E07-C32E-94E4-FF80-46171C0A8AC6}"/>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68285FEF-71AB-B8B7-66F5-B1124190706C}"/>
              </a:ext>
            </a:extLst>
          </p:cNvPr>
          <p:cNvPicPr>
            <a:picLocks noChangeAspect="1"/>
          </p:cNvPicPr>
          <p:nvPr/>
        </p:nvPicPr>
        <p:blipFill>
          <a:blip r:embed="rId4"/>
          <a:srcRect/>
          <a:stretch/>
        </p:blipFill>
        <p:spPr>
          <a:xfrm>
            <a:off x="6432271" y="361701"/>
            <a:ext cx="5360592" cy="648948"/>
          </a:xfrm>
          <a:prstGeom prst="rect">
            <a:avLst/>
          </a:prstGeom>
        </p:spPr>
      </p:pic>
      <p:cxnSp>
        <p:nvCxnSpPr>
          <p:cNvPr id="8" name="Google Shape;144;p7">
            <a:extLst>
              <a:ext uri="{FF2B5EF4-FFF2-40B4-BE49-F238E27FC236}">
                <a16:creationId xmlns:a16="http://schemas.microsoft.com/office/drawing/2014/main" id="{848F91C8-F35D-65AA-C590-3E1F1867C76D}"/>
              </a:ext>
            </a:extLst>
          </p:cNvPr>
          <p:cNvCxnSpPr/>
          <p:nvPr/>
        </p:nvCxnSpPr>
        <p:spPr>
          <a:xfrm>
            <a:off x="0" y="1475211"/>
            <a:ext cx="6009861" cy="0"/>
          </a:xfrm>
          <a:prstGeom prst="straightConnector1">
            <a:avLst/>
          </a:prstGeom>
          <a:noFill/>
          <a:ln w="38100" cap="flat" cmpd="sng">
            <a:solidFill>
              <a:srgbClr val="B7903D"/>
            </a:solidFill>
            <a:prstDash val="solid"/>
            <a:miter lim="800000"/>
            <a:headEnd type="none" w="sm" len="sm"/>
            <a:tailEnd type="none" w="sm" len="sm"/>
          </a:ln>
        </p:spPr>
      </p:cxnSp>
      <p:sp>
        <p:nvSpPr>
          <p:cNvPr id="4" name="Marcador de número de diapositiva 3">
            <a:extLst>
              <a:ext uri="{FF2B5EF4-FFF2-40B4-BE49-F238E27FC236}">
                <a16:creationId xmlns:a16="http://schemas.microsoft.com/office/drawing/2014/main" id="{2DB8EE08-4830-5C34-3FE3-F165FDBF5A7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6</a:t>
            </a:fld>
            <a:endParaRPr lang="es-MX"/>
          </a:p>
        </p:txBody>
      </p:sp>
      <p:sp>
        <p:nvSpPr>
          <p:cNvPr id="2" name="CuadroTexto 1">
            <a:extLst>
              <a:ext uri="{FF2B5EF4-FFF2-40B4-BE49-F238E27FC236}">
                <a16:creationId xmlns:a16="http://schemas.microsoft.com/office/drawing/2014/main" id="{7E5976F1-3787-23BA-8092-B93268CA0FE1}"/>
              </a:ext>
            </a:extLst>
          </p:cNvPr>
          <p:cNvSpPr txBox="1"/>
          <p:nvPr/>
        </p:nvSpPr>
        <p:spPr>
          <a:xfrm>
            <a:off x="187183" y="1091749"/>
            <a:ext cx="5822678" cy="369332"/>
          </a:xfrm>
          <a:prstGeom prst="rect">
            <a:avLst/>
          </a:prstGeom>
          <a:noFill/>
        </p:spPr>
        <p:txBody>
          <a:bodyPr wrap="square">
            <a:spAutoFit/>
          </a:bodyPr>
          <a:lstStyle/>
          <a:p>
            <a:r>
              <a:rPr lang="es-MX" sz="1800" b="1" dirty="0">
                <a:solidFill>
                  <a:srgbClr val="691932"/>
                </a:solidFill>
                <a:latin typeface="Noto Sans" panose="020B0502040504020204" pitchFamily="34" charset="0"/>
                <a:ea typeface="Noto Sans" panose="020B0502040504020204" pitchFamily="34" charset="0"/>
                <a:cs typeface="Noto Sans" panose="020B0502040504020204" pitchFamily="34" charset="0"/>
              </a:rPr>
              <a:t>5. Inicio de la propuesta o solicitud</a:t>
            </a:r>
          </a:p>
        </p:txBody>
      </p:sp>
      <p:sp>
        <p:nvSpPr>
          <p:cNvPr id="6" name="CuadroTexto 5">
            <a:extLst>
              <a:ext uri="{FF2B5EF4-FFF2-40B4-BE49-F238E27FC236}">
                <a16:creationId xmlns:a16="http://schemas.microsoft.com/office/drawing/2014/main" id="{907F1792-3E1F-F801-DFA0-7EEC591813F2}"/>
              </a:ext>
            </a:extLst>
          </p:cNvPr>
          <p:cNvSpPr txBox="1"/>
          <p:nvPr/>
        </p:nvSpPr>
        <p:spPr>
          <a:xfrm>
            <a:off x="72518" y="2811980"/>
            <a:ext cx="2049561" cy="523220"/>
          </a:xfrm>
          <a:prstGeom prst="rect">
            <a:avLst/>
          </a:prstGeom>
          <a:noFill/>
        </p:spPr>
        <p:txBody>
          <a:bodyPr wrap="square" lIns="36000" rIns="36000">
            <a:spAutoFit/>
          </a:bodyPr>
          <a:lstStyle/>
          <a:p>
            <a:pPr algn="just"/>
            <a:r>
              <a:rPr lang="es-MX" dirty="0">
                <a:latin typeface="Noto Sans" panose="020B0502040504020204" pitchFamily="34" charset="0"/>
                <a:ea typeface="Noto Sans" panose="020B0502040504020204" pitchFamily="34" charset="0"/>
                <a:cs typeface="Noto Sans" panose="020B0502040504020204" pitchFamily="34" charset="0"/>
              </a:rPr>
              <a:t>Seleccionar el rol de Responsable Técnico</a:t>
            </a:r>
          </a:p>
        </p:txBody>
      </p:sp>
      <p:pic>
        <p:nvPicPr>
          <p:cNvPr id="9" name="Imagen 8">
            <a:extLst>
              <a:ext uri="{FF2B5EF4-FFF2-40B4-BE49-F238E27FC236}">
                <a16:creationId xmlns:a16="http://schemas.microsoft.com/office/drawing/2014/main" id="{CD0E1FEF-5C3D-AF2A-4B42-248A7203CDB0}"/>
              </a:ext>
            </a:extLst>
          </p:cNvPr>
          <p:cNvPicPr>
            <a:picLocks noChangeAspect="1"/>
          </p:cNvPicPr>
          <p:nvPr/>
        </p:nvPicPr>
        <p:blipFill>
          <a:blip r:embed="rId5"/>
          <a:srcRect t="26547" r="12046" b="37902"/>
          <a:stretch/>
        </p:blipFill>
        <p:spPr>
          <a:xfrm>
            <a:off x="2392822" y="2417961"/>
            <a:ext cx="7869960" cy="2422681"/>
          </a:xfrm>
          <a:prstGeom prst="rect">
            <a:avLst/>
          </a:prstGeom>
        </p:spPr>
      </p:pic>
      <p:sp>
        <p:nvSpPr>
          <p:cNvPr id="11" name="Flecha: a la derecha 10">
            <a:extLst>
              <a:ext uri="{FF2B5EF4-FFF2-40B4-BE49-F238E27FC236}">
                <a16:creationId xmlns:a16="http://schemas.microsoft.com/office/drawing/2014/main" id="{81210210-4CB2-BC1A-6C14-781A6368EA0C}"/>
              </a:ext>
            </a:extLst>
          </p:cNvPr>
          <p:cNvSpPr/>
          <p:nvPr/>
        </p:nvSpPr>
        <p:spPr>
          <a:xfrm>
            <a:off x="2122079" y="3165954"/>
            <a:ext cx="541486" cy="184720"/>
          </a:xfrm>
          <a:prstGeom prst="rightArrow">
            <a:avLst/>
          </a:prstGeom>
          <a:solidFill>
            <a:schemeClr val="accent2">
              <a:lumMod val="75000"/>
            </a:schemeClr>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Flecha: a la derecha 13">
            <a:extLst>
              <a:ext uri="{FF2B5EF4-FFF2-40B4-BE49-F238E27FC236}">
                <a16:creationId xmlns:a16="http://schemas.microsoft.com/office/drawing/2014/main" id="{EAD06025-69E1-F1D4-86DF-531DCCFB03F1}"/>
              </a:ext>
            </a:extLst>
          </p:cNvPr>
          <p:cNvSpPr/>
          <p:nvPr/>
        </p:nvSpPr>
        <p:spPr>
          <a:xfrm rot="16200000">
            <a:off x="2920139" y="4952582"/>
            <a:ext cx="541486" cy="184720"/>
          </a:xfrm>
          <a:prstGeom prst="rightArrow">
            <a:avLst/>
          </a:prstGeom>
          <a:solidFill>
            <a:schemeClr val="accent2">
              <a:lumMod val="75000"/>
            </a:schemeClr>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5" name="CuadroTexto 14">
            <a:extLst>
              <a:ext uri="{FF2B5EF4-FFF2-40B4-BE49-F238E27FC236}">
                <a16:creationId xmlns:a16="http://schemas.microsoft.com/office/drawing/2014/main" id="{B42B96F0-93AA-D0F2-05A8-0F7FCBC17C6A}"/>
              </a:ext>
            </a:extLst>
          </p:cNvPr>
          <p:cNvSpPr txBox="1"/>
          <p:nvPr/>
        </p:nvSpPr>
        <p:spPr>
          <a:xfrm>
            <a:off x="3482665" y="5044942"/>
            <a:ext cx="6157543" cy="307777"/>
          </a:xfrm>
          <a:prstGeom prst="rect">
            <a:avLst/>
          </a:prstGeom>
          <a:noFill/>
        </p:spPr>
        <p:txBody>
          <a:bodyPr wrap="square">
            <a:spAutoFit/>
          </a:bodyPr>
          <a:lstStyle/>
          <a:p>
            <a:r>
              <a:rPr lang="es-MX" dirty="0">
                <a:latin typeface="Noto Sans" panose="020B0502040504020204" pitchFamily="34" charset="0"/>
                <a:ea typeface="Noto Sans" panose="020B0502040504020204" pitchFamily="34" charset="0"/>
                <a:cs typeface="Noto Sans" panose="020B0502040504020204" pitchFamily="34" charset="0"/>
              </a:rPr>
              <a:t>Con está opción se inicia el llenado de la propuesta. </a:t>
            </a:r>
          </a:p>
        </p:txBody>
      </p:sp>
      <p:sp>
        <p:nvSpPr>
          <p:cNvPr id="5" name="Rectángulo 4">
            <a:extLst>
              <a:ext uri="{FF2B5EF4-FFF2-40B4-BE49-F238E27FC236}">
                <a16:creationId xmlns:a16="http://schemas.microsoft.com/office/drawing/2014/main" id="{1206BAE3-5523-32A6-9908-37253E7A9484}"/>
              </a:ext>
            </a:extLst>
          </p:cNvPr>
          <p:cNvSpPr/>
          <p:nvPr/>
        </p:nvSpPr>
        <p:spPr>
          <a:xfrm>
            <a:off x="6561437" y="3112936"/>
            <a:ext cx="376015" cy="184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34339248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a:extLst>
            <a:ext uri="{FF2B5EF4-FFF2-40B4-BE49-F238E27FC236}">
              <a16:creationId xmlns:a16="http://schemas.microsoft.com/office/drawing/2014/main" id="{446227D3-6D02-3935-66B0-FBECD3D71B8C}"/>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2FC95F0F-559C-1A8A-89C8-6B1CD26FA59B}"/>
              </a:ext>
            </a:extLst>
          </p:cNvPr>
          <p:cNvPicPr>
            <a:picLocks noChangeAspect="1"/>
          </p:cNvPicPr>
          <p:nvPr/>
        </p:nvPicPr>
        <p:blipFill>
          <a:blip r:embed="rId4"/>
          <a:srcRect/>
          <a:stretch/>
        </p:blipFill>
        <p:spPr>
          <a:xfrm>
            <a:off x="6432271" y="361701"/>
            <a:ext cx="5360592" cy="648948"/>
          </a:xfrm>
          <a:prstGeom prst="rect">
            <a:avLst/>
          </a:prstGeom>
        </p:spPr>
      </p:pic>
      <p:cxnSp>
        <p:nvCxnSpPr>
          <p:cNvPr id="8" name="Google Shape;144;p7">
            <a:extLst>
              <a:ext uri="{FF2B5EF4-FFF2-40B4-BE49-F238E27FC236}">
                <a16:creationId xmlns:a16="http://schemas.microsoft.com/office/drawing/2014/main" id="{C93B0976-76E1-D8BE-15AE-C930C6C1E107}"/>
              </a:ext>
            </a:extLst>
          </p:cNvPr>
          <p:cNvCxnSpPr/>
          <p:nvPr/>
        </p:nvCxnSpPr>
        <p:spPr>
          <a:xfrm>
            <a:off x="0" y="1475211"/>
            <a:ext cx="6009861" cy="0"/>
          </a:xfrm>
          <a:prstGeom prst="straightConnector1">
            <a:avLst/>
          </a:prstGeom>
          <a:noFill/>
          <a:ln w="38100" cap="flat" cmpd="sng">
            <a:solidFill>
              <a:srgbClr val="B7903D"/>
            </a:solidFill>
            <a:prstDash val="solid"/>
            <a:miter lim="800000"/>
            <a:headEnd type="none" w="sm" len="sm"/>
            <a:tailEnd type="none" w="sm" len="sm"/>
          </a:ln>
        </p:spPr>
      </p:cxnSp>
      <p:sp>
        <p:nvSpPr>
          <p:cNvPr id="4" name="Marcador de número de diapositiva 3">
            <a:extLst>
              <a:ext uri="{FF2B5EF4-FFF2-40B4-BE49-F238E27FC236}">
                <a16:creationId xmlns:a16="http://schemas.microsoft.com/office/drawing/2014/main" id="{71BC3AFC-4A56-473B-0FE3-443AE40E9FA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7</a:t>
            </a:fld>
            <a:endParaRPr lang="es-MX"/>
          </a:p>
        </p:txBody>
      </p:sp>
      <p:sp>
        <p:nvSpPr>
          <p:cNvPr id="2" name="CuadroTexto 1">
            <a:extLst>
              <a:ext uri="{FF2B5EF4-FFF2-40B4-BE49-F238E27FC236}">
                <a16:creationId xmlns:a16="http://schemas.microsoft.com/office/drawing/2014/main" id="{4D63BAE1-9525-0EF2-1BD8-69FB3DD34D9D}"/>
              </a:ext>
            </a:extLst>
          </p:cNvPr>
          <p:cNvSpPr txBox="1"/>
          <p:nvPr/>
        </p:nvSpPr>
        <p:spPr>
          <a:xfrm>
            <a:off x="187183" y="1091749"/>
            <a:ext cx="5822678" cy="369332"/>
          </a:xfrm>
          <a:prstGeom prst="rect">
            <a:avLst/>
          </a:prstGeom>
          <a:noFill/>
        </p:spPr>
        <p:txBody>
          <a:bodyPr wrap="square">
            <a:spAutoFit/>
          </a:bodyPr>
          <a:lstStyle/>
          <a:p>
            <a:r>
              <a:rPr lang="es-MX" sz="1800" b="1" dirty="0">
                <a:solidFill>
                  <a:srgbClr val="691932"/>
                </a:solidFill>
                <a:latin typeface="Noto Sans" panose="020B0502040504020204" pitchFamily="34" charset="0"/>
                <a:ea typeface="Noto Sans" panose="020B0502040504020204" pitchFamily="34" charset="0"/>
                <a:cs typeface="Noto Sans" panose="020B0502040504020204" pitchFamily="34" charset="0"/>
              </a:rPr>
              <a:t>6. Selección de convocatoria</a:t>
            </a:r>
          </a:p>
        </p:txBody>
      </p:sp>
      <p:sp>
        <p:nvSpPr>
          <p:cNvPr id="17" name="CuadroTexto 16">
            <a:extLst>
              <a:ext uri="{FF2B5EF4-FFF2-40B4-BE49-F238E27FC236}">
                <a16:creationId xmlns:a16="http://schemas.microsoft.com/office/drawing/2014/main" id="{EACD373A-9590-F486-1DAD-8A177185792C}"/>
              </a:ext>
            </a:extLst>
          </p:cNvPr>
          <p:cNvSpPr txBox="1"/>
          <p:nvPr/>
        </p:nvSpPr>
        <p:spPr>
          <a:xfrm>
            <a:off x="187183" y="2090286"/>
            <a:ext cx="3394217" cy="2154436"/>
          </a:xfrm>
          <a:prstGeom prst="rect">
            <a:avLst/>
          </a:prstGeom>
          <a:noFill/>
        </p:spPr>
        <p:txBody>
          <a:bodyPr wrap="square">
            <a:spAutoFit/>
          </a:bodyPr>
          <a:lstStyle/>
          <a:p>
            <a:pPr algn="just"/>
            <a:r>
              <a:rPr lang="es-MX" dirty="0">
                <a:latin typeface="Noto Sans" panose="020B0502040504020204" pitchFamily="34" charset="0"/>
                <a:ea typeface="Noto Sans" panose="020B0502040504020204" pitchFamily="34" charset="0"/>
                <a:cs typeface="Noto Sans" panose="020B0502040504020204" pitchFamily="34" charset="0"/>
              </a:rPr>
              <a:t>El sistema muestra un menú donde se reflejan las Convocatorias disponibles.</a:t>
            </a:r>
          </a:p>
          <a:p>
            <a:pPr algn="just"/>
            <a:endParaRPr lang="es-MX" dirty="0">
              <a:latin typeface="Noto Sans" panose="020B0502040504020204" pitchFamily="34" charset="0"/>
              <a:ea typeface="Noto Sans" panose="020B0502040504020204" pitchFamily="34" charset="0"/>
              <a:cs typeface="Noto Sans" panose="020B0502040504020204" pitchFamily="34" charset="0"/>
            </a:endParaRPr>
          </a:p>
          <a:p>
            <a:pPr algn="just"/>
            <a:r>
              <a:rPr lang="es-MX" dirty="0">
                <a:latin typeface="Noto Sans" panose="020B0502040504020204" pitchFamily="34" charset="0"/>
                <a:ea typeface="Noto Sans" panose="020B0502040504020204" pitchFamily="34" charset="0"/>
                <a:cs typeface="Noto Sans" panose="020B0502040504020204" pitchFamily="34" charset="0"/>
              </a:rPr>
              <a:t>Para esta Convocatoria elegir </a:t>
            </a:r>
            <a:r>
              <a:rPr lang="es-MX" b="1" dirty="0">
                <a:latin typeface="Noto Sans" panose="020B0502040504020204" pitchFamily="34" charset="0"/>
                <a:ea typeface="Noto Sans" panose="020B0502040504020204" pitchFamily="34" charset="0"/>
                <a:cs typeface="Noto Sans" panose="020B0502040504020204" pitchFamily="34" charset="0"/>
              </a:rPr>
              <a:t>“Apoyos para Academias y Sociedades……..2025” </a:t>
            </a:r>
            <a:r>
              <a:rPr lang="es-MX" dirty="0">
                <a:latin typeface="Noto Sans" panose="020B0502040504020204" pitchFamily="34" charset="0"/>
                <a:ea typeface="Noto Sans" panose="020B0502040504020204" pitchFamily="34" charset="0"/>
                <a:cs typeface="Noto Sans" panose="020B0502040504020204" pitchFamily="34" charset="0"/>
              </a:rPr>
              <a:t>indicando una de sus tres modalidades </a:t>
            </a:r>
            <a:r>
              <a:rPr lang="es-MX" sz="1200" dirty="0">
                <a:latin typeface="Noto Sans" panose="020B0502040504020204" pitchFamily="34" charset="0"/>
                <a:ea typeface="Noto Sans" panose="020B0502040504020204" pitchFamily="34" charset="0"/>
                <a:cs typeface="Noto Sans" panose="020B0502040504020204" pitchFamily="34" charset="0"/>
              </a:rPr>
              <a:t>(Actividades de difusión y divulgación, Actividades de difusión y divulgación y organización de Olimpiadas u Organización de Olimpiadas).</a:t>
            </a:r>
          </a:p>
        </p:txBody>
      </p:sp>
      <p:sp>
        <p:nvSpPr>
          <p:cNvPr id="20" name="Flecha: a la derecha 19">
            <a:extLst>
              <a:ext uri="{FF2B5EF4-FFF2-40B4-BE49-F238E27FC236}">
                <a16:creationId xmlns:a16="http://schemas.microsoft.com/office/drawing/2014/main" id="{C6B94AC2-8DD3-D11A-3631-BE141A52F1B7}"/>
              </a:ext>
            </a:extLst>
          </p:cNvPr>
          <p:cNvSpPr/>
          <p:nvPr/>
        </p:nvSpPr>
        <p:spPr>
          <a:xfrm>
            <a:off x="3385441" y="2631821"/>
            <a:ext cx="456624" cy="184728"/>
          </a:xfrm>
          <a:prstGeom prst="rightArrow">
            <a:avLst/>
          </a:prstGeom>
          <a:solidFill>
            <a:schemeClr val="accent2">
              <a:lumMod val="75000"/>
            </a:schemeClr>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CuadroTexto 15">
            <a:extLst>
              <a:ext uri="{FF2B5EF4-FFF2-40B4-BE49-F238E27FC236}">
                <a16:creationId xmlns:a16="http://schemas.microsoft.com/office/drawing/2014/main" id="{49B2289A-F727-E62C-2707-7CECD1F46E54}"/>
              </a:ext>
            </a:extLst>
          </p:cNvPr>
          <p:cNvSpPr txBox="1"/>
          <p:nvPr/>
        </p:nvSpPr>
        <p:spPr>
          <a:xfrm>
            <a:off x="1613563" y="4764947"/>
            <a:ext cx="2619365" cy="954107"/>
          </a:xfrm>
          <a:prstGeom prst="rect">
            <a:avLst/>
          </a:prstGeom>
          <a:noFill/>
        </p:spPr>
        <p:txBody>
          <a:bodyPr wrap="square">
            <a:spAutoFit/>
          </a:bodyPr>
          <a:lstStyle/>
          <a:p>
            <a:pPr algn="just"/>
            <a:r>
              <a:rPr lang="es-MX" dirty="0">
                <a:latin typeface="Noto Sans" panose="020B0502040504020204" pitchFamily="34" charset="0"/>
                <a:ea typeface="Noto Sans" panose="020B0502040504020204" pitchFamily="34" charset="0"/>
                <a:cs typeface="Noto Sans" panose="020B0502040504020204" pitchFamily="34" charset="0"/>
              </a:rPr>
              <a:t>Para confirmar la selección, presionar el botón</a:t>
            </a:r>
          </a:p>
          <a:p>
            <a:pPr algn="just"/>
            <a:endParaRPr lang="es-MX" dirty="0">
              <a:latin typeface="Noto Sans" panose="020B0502040504020204" pitchFamily="34" charset="0"/>
              <a:ea typeface="Noto Sans" panose="020B0502040504020204" pitchFamily="34" charset="0"/>
              <a:cs typeface="Noto Sans" panose="020B0502040504020204" pitchFamily="34" charset="0"/>
            </a:endParaRPr>
          </a:p>
          <a:p>
            <a:pPr algn="just"/>
            <a:r>
              <a:rPr lang="es-MX" dirty="0">
                <a:latin typeface="Noto Sans" panose="020B0502040504020204" pitchFamily="34" charset="0"/>
                <a:ea typeface="Noto Sans" panose="020B0502040504020204" pitchFamily="34" charset="0"/>
                <a:cs typeface="Noto Sans" panose="020B0502040504020204" pitchFamily="34" charset="0"/>
              </a:rPr>
              <a:t> </a:t>
            </a:r>
          </a:p>
        </p:txBody>
      </p:sp>
      <p:sp>
        <p:nvSpPr>
          <p:cNvPr id="18" name="Rectángulo: esquinas redondeadas 17">
            <a:extLst>
              <a:ext uri="{FF2B5EF4-FFF2-40B4-BE49-F238E27FC236}">
                <a16:creationId xmlns:a16="http://schemas.microsoft.com/office/drawing/2014/main" id="{8D6DBEE6-9DC3-606A-B281-49D1C00CC250}"/>
              </a:ext>
            </a:extLst>
          </p:cNvPr>
          <p:cNvSpPr/>
          <p:nvPr/>
        </p:nvSpPr>
        <p:spPr>
          <a:xfrm>
            <a:off x="3363490" y="5035917"/>
            <a:ext cx="760575" cy="236859"/>
          </a:xfrm>
          <a:prstGeom prst="roundRect">
            <a:avLst/>
          </a:prstGeom>
          <a:solidFill>
            <a:srgbClr val="7E1835"/>
          </a:solidFill>
          <a:ln>
            <a:solidFill>
              <a:srgbClr val="7E1835"/>
            </a:solid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es-MX" dirty="0">
                <a:solidFill>
                  <a:schemeClr val="bg1"/>
                </a:solidFill>
              </a:rPr>
              <a:t>Aceptar</a:t>
            </a:r>
          </a:p>
        </p:txBody>
      </p:sp>
      <p:pic>
        <p:nvPicPr>
          <p:cNvPr id="9" name="Imagen 8">
            <a:extLst>
              <a:ext uri="{FF2B5EF4-FFF2-40B4-BE49-F238E27FC236}">
                <a16:creationId xmlns:a16="http://schemas.microsoft.com/office/drawing/2014/main" id="{9479E45F-5A70-4A9F-BE85-1A2927DDE9ED}"/>
              </a:ext>
            </a:extLst>
          </p:cNvPr>
          <p:cNvPicPr>
            <a:picLocks noChangeAspect="1"/>
          </p:cNvPicPr>
          <p:nvPr/>
        </p:nvPicPr>
        <p:blipFill>
          <a:blip r:embed="rId5"/>
          <a:stretch>
            <a:fillRect/>
          </a:stretch>
        </p:blipFill>
        <p:spPr>
          <a:xfrm>
            <a:off x="3946043" y="1598600"/>
            <a:ext cx="7306157" cy="2397665"/>
          </a:xfrm>
          <a:prstGeom prst="rect">
            <a:avLst/>
          </a:prstGeom>
        </p:spPr>
      </p:pic>
      <p:pic>
        <p:nvPicPr>
          <p:cNvPr id="12" name="Imagen 11">
            <a:extLst>
              <a:ext uri="{FF2B5EF4-FFF2-40B4-BE49-F238E27FC236}">
                <a16:creationId xmlns:a16="http://schemas.microsoft.com/office/drawing/2014/main" id="{59F16283-F3B3-4A65-A92C-07E3535B6C3B}"/>
              </a:ext>
            </a:extLst>
          </p:cNvPr>
          <p:cNvPicPr>
            <a:picLocks noChangeAspect="1"/>
          </p:cNvPicPr>
          <p:nvPr/>
        </p:nvPicPr>
        <p:blipFill>
          <a:blip r:embed="rId6"/>
          <a:stretch>
            <a:fillRect/>
          </a:stretch>
        </p:blipFill>
        <p:spPr>
          <a:xfrm>
            <a:off x="4402667" y="4157886"/>
            <a:ext cx="6849533" cy="1904247"/>
          </a:xfrm>
          <a:prstGeom prst="rect">
            <a:avLst/>
          </a:prstGeom>
        </p:spPr>
      </p:pic>
    </p:spTree>
    <p:extLst>
      <p:ext uri="{BB962C8B-B14F-4D97-AF65-F5344CB8AC3E}">
        <p14:creationId xmlns:p14="http://schemas.microsoft.com/office/powerpoint/2010/main" val="31545753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a:extLst>
            <a:ext uri="{FF2B5EF4-FFF2-40B4-BE49-F238E27FC236}">
              <a16:creationId xmlns:a16="http://schemas.microsoft.com/office/drawing/2014/main" id="{26038533-CA94-4957-77BD-E42621657F37}"/>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FB435E71-81D4-EACE-BD14-D454C6BF45EB}"/>
              </a:ext>
            </a:extLst>
          </p:cNvPr>
          <p:cNvPicPr>
            <a:picLocks noChangeAspect="1"/>
          </p:cNvPicPr>
          <p:nvPr/>
        </p:nvPicPr>
        <p:blipFill>
          <a:blip r:embed="rId4"/>
          <a:srcRect/>
          <a:stretch/>
        </p:blipFill>
        <p:spPr>
          <a:xfrm>
            <a:off x="6432271" y="361701"/>
            <a:ext cx="5360592" cy="648948"/>
          </a:xfrm>
          <a:prstGeom prst="rect">
            <a:avLst/>
          </a:prstGeom>
        </p:spPr>
      </p:pic>
      <p:cxnSp>
        <p:nvCxnSpPr>
          <p:cNvPr id="8" name="Google Shape;144;p7">
            <a:extLst>
              <a:ext uri="{FF2B5EF4-FFF2-40B4-BE49-F238E27FC236}">
                <a16:creationId xmlns:a16="http://schemas.microsoft.com/office/drawing/2014/main" id="{3B09D4CF-859A-9175-5AF5-8C86AD089FCF}"/>
              </a:ext>
            </a:extLst>
          </p:cNvPr>
          <p:cNvCxnSpPr/>
          <p:nvPr/>
        </p:nvCxnSpPr>
        <p:spPr>
          <a:xfrm>
            <a:off x="0" y="1475211"/>
            <a:ext cx="6009861" cy="0"/>
          </a:xfrm>
          <a:prstGeom prst="straightConnector1">
            <a:avLst/>
          </a:prstGeom>
          <a:noFill/>
          <a:ln w="38100" cap="flat" cmpd="sng">
            <a:solidFill>
              <a:srgbClr val="B7903D"/>
            </a:solidFill>
            <a:prstDash val="solid"/>
            <a:miter lim="800000"/>
            <a:headEnd type="none" w="sm" len="sm"/>
            <a:tailEnd type="none" w="sm" len="sm"/>
          </a:ln>
        </p:spPr>
      </p:cxnSp>
      <p:sp>
        <p:nvSpPr>
          <p:cNvPr id="10" name="CuadroTexto 9">
            <a:extLst>
              <a:ext uri="{FF2B5EF4-FFF2-40B4-BE49-F238E27FC236}">
                <a16:creationId xmlns:a16="http://schemas.microsoft.com/office/drawing/2014/main" id="{1E7F2DDE-206F-A9A8-1455-55A14196AFCB}"/>
              </a:ext>
            </a:extLst>
          </p:cNvPr>
          <p:cNvSpPr txBox="1"/>
          <p:nvPr/>
        </p:nvSpPr>
        <p:spPr>
          <a:xfrm>
            <a:off x="187183" y="1091749"/>
            <a:ext cx="5822678" cy="369332"/>
          </a:xfrm>
          <a:prstGeom prst="rect">
            <a:avLst/>
          </a:prstGeom>
          <a:noFill/>
        </p:spPr>
        <p:txBody>
          <a:bodyPr wrap="square">
            <a:spAutoFit/>
          </a:bodyPr>
          <a:lstStyle/>
          <a:p>
            <a:r>
              <a:rPr lang="es-MX" sz="1800" b="1" dirty="0">
                <a:solidFill>
                  <a:srgbClr val="691932"/>
                </a:solidFill>
                <a:latin typeface="Noto Sans" panose="020B0502040504020204" pitchFamily="34" charset="0"/>
                <a:ea typeface="Noto Sans" panose="020B0502040504020204" pitchFamily="34" charset="0"/>
                <a:cs typeface="Noto Sans" panose="020B0502040504020204" pitchFamily="34" charset="0"/>
              </a:rPr>
              <a:t>7. Datos generales</a:t>
            </a:r>
          </a:p>
        </p:txBody>
      </p:sp>
      <p:sp>
        <p:nvSpPr>
          <p:cNvPr id="4" name="Marcador de número de diapositiva 3">
            <a:extLst>
              <a:ext uri="{FF2B5EF4-FFF2-40B4-BE49-F238E27FC236}">
                <a16:creationId xmlns:a16="http://schemas.microsoft.com/office/drawing/2014/main" id="{D00CDBA0-2511-BECB-73FA-86E10B6741B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8</a:t>
            </a:fld>
            <a:endParaRPr lang="es-MX"/>
          </a:p>
        </p:txBody>
      </p:sp>
      <p:sp>
        <p:nvSpPr>
          <p:cNvPr id="14" name="CuadroTexto 13">
            <a:extLst>
              <a:ext uri="{FF2B5EF4-FFF2-40B4-BE49-F238E27FC236}">
                <a16:creationId xmlns:a16="http://schemas.microsoft.com/office/drawing/2014/main" id="{EB5A3D4D-97D1-270B-5F1C-9F6BC49C47FD}"/>
              </a:ext>
            </a:extLst>
          </p:cNvPr>
          <p:cNvSpPr txBox="1"/>
          <p:nvPr/>
        </p:nvSpPr>
        <p:spPr>
          <a:xfrm>
            <a:off x="187183" y="2712772"/>
            <a:ext cx="4623238" cy="2462213"/>
          </a:xfrm>
          <a:prstGeom prst="rect">
            <a:avLst/>
          </a:prstGeom>
          <a:noFill/>
        </p:spPr>
        <p:txBody>
          <a:bodyPr wrap="square">
            <a:spAutoFit/>
          </a:bodyPr>
          <a:lstStyle/>
          <a:p>
            <a:pPr marL="285750" indent="-285750" algn="just">
              <a:buFont typeface="Wingdings" panose="05000000000000000000" pitchFamily="2" charset="2"/>
              <a:buChar char="Ø"/>
            </a:pPr>
            <a:r>
              <a:rPr lang="es-MX" dirty="0">
                <a:latin typeface="Noto Sans" panose="020B0502040504020204" pitchFamily="34" charset="0"/>
                <a:ea typeface="Noto Sans" panose="020B0502040504020204" pitchFamily="34" charset="0"/>
                <a:cs typeface="Noto Sans" panose="020B0502040504020204" pitchFamily="34" charset="0"/>
              </a:rPr>
              <a:t>Se muestra un menú del lado izquierdo, con las secciones que forman parte de la propuesta </a:t>
            </a:r>
          </a:p>
          <a:p>
            <a:pPr marL="285750" indent="-285750" algn="just">
              <a:buFont typeface="Wingdings" panose="05000000000000000000" pitchFamily="2" charset="2"/>
              <a:buChar char="Ø"/>
            </a:pPr>
            <a:endParaRPr lang="es-MX" dirty="0">
              <a:latin typeface="Noto Sans" panose="020B0502040504020204" pitchFamily="34" charset="0"/>
              <a:ea typeface="Noto Sans" panose="020B0502040504020204" pitchFamily="34" charset="0"/>
              <a:cs typeface="Noto Sans" panose="020B0502040504020204" pitchFamily="34" charset="0"/>
            </a:endParaRPr>
          </a:p>
          <a:p>
            <a:pPr marL="285750" indent="-285750" algn="just">
              <a:buFont typeface="Wingdings" panose="05000000000000000000" pitchFamily="2" charset="2"/>
              <a:buChar char="Ø"/>
            </a:pPr>
            <a:r>
              <a:rPr lang="es-MX" dirty="0">
                <a:latin typeface="Noto Sans" panose="020B0502040504020204" pitchFamily="34" charset="0"/>
                <a:ea typeface="Noto Sans" panose="020B0502040504020204" pitchFamily="34" charset="0"/>
                <a:cs typeface="Noto Sans" panose="020B0502040504020204" pitchFamily="34" charset="0"/>
              </a:rPr>
              <a:t>La sección de Datos generales, tiene diferentes tipos de campos, algunos son texto libre y otros de selección de datos.</a:t>
            </a:r>
          </a:p>
          <a:p>
            <a:pPr marL="285750" indent="-285750" algn="just">
              <a:buFont typeface="Wingdings" panose="05000000000000000000" pitchFamily="2" charset="2"/>
              <a:buChar char="Ø"/>
            </a:pPr>
            <a:endParaRPr lang="es-MX" dirty="0">
              <a:latin typeface="Noto Sans" panose="020B0502040504020204" pitchFamily="34" charset="0"/>
              <a:ea typeface="Noto Sans" panose="020B0502040504020204" pitchFamily="34" charset="0"/>
              <a:cs typeface="Noto Sans" panose="020B0502040504020204" pitchFamily="34" charset="0"/>
            </a:endParaRPr>
          </a:p>
          <a:p>
            <a:pPr marL="285750" indent="-285750" algn="just">
              <a:buFont typeface="Wingdings" panose="05000000000000000000" pitchFamily="2" charset="2"/>
              <a:buChar char="Ø"/>
            </a:pPr>
            <a:r>
              <a:rPr lang="es-MX" dirty="0">
                <a:latin typeface="Noto Sans" panose="020B0502040504020204" pitchFamily="34" charset="0"/>
                <a:ea typeface="Noto Sans" panose="020B0502040504020204" pitchFamily="34" charset="0"/>
                <a:cs typeface="Noto Sans" panose="020B0502040504020204" pitchFamily="34" charset="0"/>
              </a:rPr>
              <a:t>Todos los datos de esta sección son obligatorios para generar el número (Clave) de propuesta y poder continuar con la captura de las siguientes secciones. </a:t>
            </a:r>
          </a:p>
        </p:txBody>
      </p:sp>
      <p:sp>
        <p:nvSpPr>
          <p:cNvPr id="16" name="CuadroTexto 15">
            <a:extLst>
              <a:ext uri="{FF2B5EF4-FFF2-40B4-BE49-F238E27FC236}">
                <a16:creationId xmlns:a16="http://schemas.microsoft.com/office/drawing/2014/main" id="{E2545290-41D0-061A-71F3-D039E82E9894}"/>
              </a:ext>
            </a:extLst>
          </p:cNvPr>
          <p:cNvSpPr txBox="1"/>
          <p:nvPr/>
        </p:nvSpPr>
        <p:spPr>
          <a:xfrm>
            <a:off x="107906" y="1598350"/>
            <a:ext cx="7246834" cy="307777"/>
          </a:xfrm>
          <a:prstGeom prst="rect">
            <a:avLst/>
          </a:prstGeom>
          <a:noFill/>
        </p:spPr>
        <p:txBody>
          <a:bodyPr wrap="square">
            <a:spAutoFit/>
          </a:bodyPr>
          <a:lstStyle/>
          <a:p>
            <a:pPr marL="285750" indent="-285750">
              <a:buFont typeface="Wingdings" panose="05000000000000000000" pitchFamily="2" charset="2"/>
              <a:buChar char="v"/>
            </a:pPr>
            <a:r>
              <a:rPr lang="es-MX" dirty="0">
                <a:latin typeface="Noto Sans" panose="020B0502040504020204" pitchFamily="34" charset="0"/>
                <a:ea typeface="Noto Sans" panose="020B0502040504020204" pitchFamily="34" charset="0"/>
                <a:cs typeface="Noto Sans" panose="020B0502040504020204" pitchFamily="34" charset="0"/>
              </a:rPr>
              <a:t>En la primer pantalla del sistema capturar los Datos Generales de la propuesta.</a:t>
            </a:r>
          </a:p>
        </p:txBody>
      </p:sp>
      <p:pic>
        <p:nvPicPr>
          <p:cNvPr id="15" name="Imagen 14">
            <a:extLst>
              <a:ext uri="{FF2B5EF4-FFF2-40B4-BE49-F238E27FC236}">
                <a16:creationId xmlns:a16="http://schemas.microsoft.com/office/drawing/2014/main" id="{AAA2E605-C0E3-46B0-A151-E29FAF390636}"/>
              </a:ext>
            </a:extLst>
          </p:cNvPr>
          <p:cNvPicPr/>
          <p:nvPr/>
        </p:nvPicPr>
        <p:blipFill>
          <a:blip r:embed="rId5"/>
          <a:stretch>
            <a:fillRect/>
          </a:stretch>
        </p:blipFill>
        <p:spPr>
          <a:xfrm>
            <a:off x="5037667" y="2029265"/>
            <a:ext cx="6400800" cy="4015935"/>
          </a:xfrm>
          <a:prstGeom prst="rect">
            <a:avLst/>
          </a:prstGeom>
        </p:spPr>
      </p:pic>
    </p:spTree>
    <p:extLst>
      <p:ext uri="{BB962C8B-B14F-4D97-AF65-F5344CB8AC3E}">
        <p14:creationId xmlns:p14="http://schemas.microsoft.com/office/powerpoint/2010/main" val="14412261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a:extLst>
            <a:ext uri="{FF2B5EF4-FFF2-40B4-BE49-F238E27FC236}">
              <a16:creationId xmlns:a16="http://schemas.microsoft.com/office/drawing/2014/main" id="{1591440D-682C-754D-3787-CB0167B36F36}"/>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61022EB5-B6DA-A472-9AC8-726C1C5FD2AA}"/>
              </a:ext>
            </a:extLst>
          </p:cNvPr>
          <p:cNvPicPr>
            <a:picLocks noChangeAspect="1"/>
          </p:cNvPicPr>
          <p:nvPr/>
        </p:nvPicPr>
        <p:blipFill>
          <a:blip r:embed="rId4"/>
          <a:srcRect/>
          <a:stretch/>
        </p:blipFill>
        <p:spPr>
          <a:xfrm>
            <a:off x="6432271" y="361701"/>
            <a:ext cx="5360592" cy="648948"/>
          </a:xfrm>
          <a:prstGeom prst="rect">
            <a:avLst/>
          </a:prstGeom>
        </p:spPr>
      </p:pic>
      <p:cxnSp>
        <p:nvCxnSpPr>
          <p:cNvPr id="8" name="Google Shape;144;p7">
            <a:extLst>
              <a:ext uri="{FF2B5EF4-FFF2-40B4-BE49-F238E27FC236}">
                <a16:creationId xmlns:a16="http://schemas.microsoft.com/office/drawing/2014/main" id="{52F83ACD-0BF2-83BA-5C65-E066E3112389}"/>
              </a:ext>
            </a:extLst>
          </p:cNvPr>
          <p:cNvCxnSpPr/>
          <p:nvPr/>
        </p:nvCxnSpPr>
        <p:spPr>
          <a:xfrm>
            <a:off x="0" y="1475211"/>
            <a:ext cx="6009861" cy="0"/>
          </a:xfrm>
          <a:prstGeom prst="straightConnector1">
            <a:avLst/>
          </a:prstGeom>
          <a:noFill/>
          <a:ln w="38100" cap="flat" cmpd="sng">
            <a:solidFill>
              <a:srgbClr val="B7903D"/>
            </a:solidFill>
            <a:prstDash val="solid"/>
            <a:miter lim="800000"/>
            <a:headEnd type="none" w="sm" len="sm"/>
            <a:tailEnd type="none" w="sm" len="sm"/>
          </a:ln>
        </p:spPr>
      </p:cxnSp>
      <p:sp>
        <p:nvSpPr>
          <p:cNvPr id="4" name="Marcador de número de diapositiva 3">
            <a:extLst>
              <a:ext uri="{FF2B5EF4-FFF2-40B4-BE49-F238E27FC236}">
                <a16:creationId xmlns:a16="http://schemas.microsoft.com/office/drawing/2014/main" id="{B721AE0C-9587-E926-A4D7-B8895AD53F5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9</a:t>
            </a:fld>
            <a:endParaRPr lang="es-MX"/>
          </a:p>
        </p:txBody>
      </p:sp>
      <p:sp>
        <p:nvSpPr>
          <p:cNvPr id="2" name="CuadroTexto 1">
            <a:extLst>
              <a:ext uri="{FF2B5EF4-FFF2-40B4-BE49-F238E27FC236}">
                <a16:creationId xmlns:a16="http://schemas.microsoft.com/office/drawing/2014/main" id="{B3D9792C-4753-7267-5648-2BD9F077C8FA}"/>
              </a:ext>
            </a:extLst>
          </p:cNvPr>
          <p:cNvSpPr txBox="1"/>
          <p:nvPr/>
        </p:nvSpPr>
        <p:spPr>
          <a:xfrm>
            <a:off x="187183" y="1091749"/>
            <a:ext cx="5822678" cy="369332"/>
          </a:xfrm>
          <a:prstGeom prst="rect">
            <a:avLst/>
          </a:prstGeom>
          <a:noFill/>
        </p:spPr>
        <p:txBody>
          <a:bodyPr wrap="square">
            <a:spAutoFit/>
          </a:bodyPr>
          <a:lstStyle/>
          <a:p>
            <a:r>
              <a:rPr lang="es-MX" sz="1800" b="1" dirty="0">
                <a:solidFill>
                  <a:srgbClr val="691932"/>
                </a:solidFill>
                <a:latin typeface="Noto Sans" panose="020B0502040504020204" pitchFamily="34" charset="0"/>
                <a:ea typeface="Noto Sans" panose="020B0502040504020204" pitchFamily="34" charset="0"/>
                <a:cs typeface="Noto Sans" panose="020B0502040504020204" pitchFamily="34" charset="0"/>
              </a:rPr>
              <a:t>7. Datos generales</a:t>
            </a:r>
          </a:p>
        </p:txBody>
      </p:sp>
      <p:sp>
        <p:nvSpPr>
          <p:cNvPr id="7" name="CuadroTexto 6">
            <a:extLst>
              <a:ext uri="{FF2B5EF4-FFF2-40B4-BE49-F238E27FC236}">
                <a16:creationId xmlns:a16="http://schemas.microsoft.com/office/drawing/2014/main" id="{0BBD9276-4EC1-486D-8FC1-4E79BA42A4B5}"/>
              </a:ext>
            </a:extLst>
          </p:cNvPr>
          <p:cNvSpPr txBox="1"/>
          <p:nvPr/>
        </p:nvSpPr>
        <p:spPr>
          <a:xfrm>
            <a:off x="185604" y="2626188"/>
            <a:ext cx="2868798" cy="954107"/>
          </a:xfrm>
          <a:prstGeom prst="rect">
            <a:avLst/>
          </a:prstGeom>
          <a:noFill/>
        </p:spPr>
        <p:txBody>
          <a:bodyPr wrap="square">
            <a:spAutoFit/>
          </a:bodyPr>
          <a:lstStyle/>
          <a:p>
            <a:pPr algn="just"/>
            <a:r>
              <a:rPr lang="es-MX" dirty="0">
                <a:latin typeface="Noto Sans" panose="020B0502040504020204" pitchFamily="34" charset="0"/>
                <a:ea typeface="Noto Sans" panose="020B0502040504020204" pitchFamily="34" charset="0"/>
                <a:cs typeface="Noto Sans" panose="020B0502040504020204" pitchFamily="34" charset="0"/>
              </a:rPr>
              <a:t>Capturar de las </a:t>
            </a:r>
            <a:r>
              <a:rPr lang="es-MX" b="1" dirty="0">
                <a:latin typeface="Noto Sans" panose="020B0502040504020204" pitchFamily="34" charset="0"/>
                <a:ea typeface="Noto Sans" panose="020B0502040504020204" pitchFamily="34" charset="0"/>
                <a:cs typeface="Noto Sans" panose="020B0502040504020204" pitchFamily="34" charset="0"/>
              </a:rPr>
              <a:t>Áreas del conocimiento</a:t>
            </a:r>
            <a:r>
              <a:rPr lang="es-MX" dirty="0">
                <a:latin typeface="Noto Sans" panose="020B0502040504020204" pitchFamily="34" charset="0"/>
                <a:ea typeface="Noto Sans" panose="020B0502040504020204" pitchFamily="34" charset="0"/>
                <a:cs typeface="Noto Sans" panose="020B0502040504020204" pitchFamily="34" charset="0"/>
              </a:rPr>
              <a:t>, seleccionando el campo del conocimiento al que pertenece su propuesta. </a:t>
            </a:r>
            <a:endParaRPr lang="es-MX" b="1" dirty="0">
              <a:latin typeface="Noto Sans" panose="020B0502040504020204" pitchFamily="34" charset="0"/>
              <a:ea typeface="Noto Sans" panose="020B0502040504020204" pitchFamily="34" charset="0"/>
              <a:cs typeface="Noto Sans" panose="020B0502040504020204" pitchFamily="34" charset="0"/>
            </a:endParaRPr>
          </a:p>
        </p:txBody>
      </p:sp>
      <p:pic>
        <p:nvPicPr>
          <p:cNvPr id="6" name="Imagen 5">
            <a:extLst>
              <a:ext uri="{FF2B5EF4-FFF2-40B4-BE49-F238E27FC236}">
                <a16:creationId xmlns:a16="http://schemas.microsoft.com/office/drawing/2014/main" id="{FC15C9FF-BAA1-4965-BC77-FF31E9D64F67}"/>
              </a:ext>
            </a:extLst>
          </p:cNvPr>
          <p:cNvPicPr>
            <a:picLocks noChangeAspect="1"/>
          </p:cNvPicPr>
          <p:nvPr/>
        </p:nvPicPr>
        <p:blipFill rotWithShape="1">
          <a:blip r:embed="rId5"/>
          <a:srcRect t="28534" r="53484" b="15374"/>
          <a:stretch/>
        </p:blipFill>
        <p:spPr>
          <a:xfrm>
            <a:off x="7865918" y="3501750"/>
            <a:ext cx="4138899" cy="2406979"/>
          </a:xfrm>
          <a:prstGeom prst="rect">
            <a:avLst/>
          </a:prstGeom>
        </p:spPr>
      </p:pic>
      <p:pic>
        <p:nvPicPr>
          <p:cNvPr id="10" name="Imagen 9">
            <a:extLst>
              <a:ext uri="{FF2B5EF4-FFF2-40B4-BE49-F238E27FC236}">
                <a16:creationId xmlns:a16="http://schemas.microsoft.com/office/drawing/2014/main" id="{9A0B8FB6-068B-41C4-BF9F-25D266CA4B5C}"/>
              </a:ext>
            </a:extLst>
          </p:cNvPr>
          <p:cNvPicPr>
            <a:picLocks noChangeAspect="1"/>
          </p:cNvPicPr>
          <p:nvPr/>
        </p:nvPicPr>
        <p:blipFill rotWithShape="1">
          <a:blip r:embed="rId6"/>
          <a:srcRect l="15684" r="6946"/>
          <a:stretch/>
        </p:blipFill>
        <p:spPr>
          <a:xfrm>
            <a:off x="3194942" y="2536664"/>
            <a:ext cx="1681858" cy="1122887"/>
          </a:xfrm>
          <a:prstGeom prst="rect">
            <a:avLst/>
          </a:prstGeom>
        </p:spPr>
      </p:pic>
      <p:sp>
        <p:nvSpPr>
          <p:cNvPr id="13" name="CuadroTexto 12">
            <a:extLst>
              <a:ext uri="{FF2B5EF4-FFF2-40B4-BE49-F238E27FC236}">
                <a16:creationId xmlns:a16="http://schemas.microsoft.com/office/drawing/2014/main" id="{D0C27037-E0AB-40FA-A293-3ECE711868C2}"/>
              </a:ext>
            </a:extLst>
          </p:cNvPr>
          <p:cNvSpPr txBox="1"/>
          <p:nvPr/>
        </p:nvSpPr>
        <p:spPr>
          <a:xfrm>
            <a:off x="187183" y="1844984"/>
            <a:ext cx="10854890" cy="307777"/>
          </a:xfrm>
          <a:prstGeom prst="rect">
            <a:avLst/>
          </a:prstGeom>
          <a:noFill/>
        </p:spPr>
        <p:txBody>
          <a:bodyPr wrap="square">
            <a:spAutoFit/>
          </a:bodyPr>
          <a:lstStyle/>
          <a:p>
            <a:pPr marL="285750" indent="-285750">
              <a:buFont typeface="Wingdings" panose="05000000000000000000" pitchFamily="2" charset="2"/>
              <a:buChar char="v"/>
            </a:pPr>
            <a:r>
              <a:rPr lang="es-MX" dirty="0">
                <a:latin typeface="Noto Sans" panose="020B0502040504020204" pitchFamily="34" charset="0"/>
                <a:ea typeface="Noto Sans" panose="020B0502040504020204" pitchFamily="34" charset="0"/>
                <a:cs typeface="Noto Sans" panose="020B0502040504020204" pitchFamily="34" charset="0"/>
              </a:rPr>
              <a:t>Capturar el </a:t>
            </a:r>
            <a:r>
              <a:rPr lang="es-MX" b="1" dirty="0">
                <a:latin typeface="Noto Sans" panose="020B0502040504020204" pitchFamily="34" charset="0"/>
                <a:ea typeface="Noto Sans" panose="020B0502040504020204" pitchFamily="34" charset="0"/>
                <a:cs typeface="Noto Sans" panose="020B0502040504020204" pitchFamily="34" charset="0"/>
              </a:rPr>
              <a:t>Título de la propuesta </a:t>
            </a:r>
            <a:r>
              <a:rPr lang="es-MX" dirty="0">
                <a:latin typeface="Noto Sans" panose="020B0502040504020204" pitchFamily="34" charset="0"/>
                <a:ea typeface="Noto Sans" panose="020B0502040504020204" pitchFamily="34" charset="0"/>
                <a:cs typeface="Noto Sans" panose="020B0502040504020204" pitchFamily="34" charset="0"/>
              </a:rPr>
              <a:t>y </a:t>
            </a:r>
            <a:r>
              <a:rPr lang="es-MX" b="1" dirty="0">
                <a:latin typeface="Noto Sans" panose="020B0502040504020204" pitchFamily="34" charset="0"/>
                <a:ea typeface="Noto Sans" panose="020B0502040504020204" pitchFamily="34" charset="0"/>
                <a:cs typeface="Noto Sans" panose="020B0502040504020204" pitchFamily="34" charset="0"/>
              </a:rPr>
              <a:t>Resumen ejecutivo</a:t>
            </a:r>
            <a:r>
              <a:rPr lang="es-MX" dirty="0">
                <a:latin typeface="Noto Sans" panose="020B0502040504020204" pitchFamily="34" charset="0"/>
                <a:ea typeface="Noto Sans" panose="020B0502040504020204" pitchFamily="34" charset="0"/>
                <a:cs typeface="Noto Sans" panose="020B0502040504020204" pitchFamily="34" charset="0"/>
              </a:rPr>
              <a:t>, sin rebasar el número de caracteres permitidos.</a:t>
            </a:r>
          </a:p>
        </p:txBody>
      </p:sp>
      <p:sp>
        <p:nvSpPr>
          <p:cNvPr id="14" name="CuadroTexto 13">
            <a:extLst>
              <a:ext uri="{FF2B5EF4-FFF2-40B4-BE49-F238E27FC236}">
                <a16:creationId xmlns:a16="http://schemas.microsoft.com/office/drawing/2014/main" id="{9F9BDD32-6E76-44F6-A9A1-E9F2C0F6CA78}"/>
              </a:ext>
            </a:extLst>
          </p:cNvPr>
          <p:cNvSpPr txBox="1"/>
          <p:nvPr/>
        </p:nvSpPr>
        <p:spPr>
          <a:xfrm>
            <a:off x="7865918" y="2626188"/>
            <a:ext cx="3998359" cy="954107"/>
          </a:xfrm>
          <a:prstGeom prst="rect">
            <a:avLst/>
          </a:prstGeom>
          <a:noFill/>
        </p:spPr>
        <p:txBody>
          <a:bodyPr wrap="square">
            <a:spAutoFit/>
          </a:bodyPr>
          <a:lstStyle/>
          <a:p>
            <a:pPr algn="just"/>
            <a:r>
              <a:rPr lang="es-MX" dirty="0">
                <a:latin typeface="Noto Sans" panose="020B0502040504020204" pitchFamily="34" charset="0"/>
                <a:ea typeface="Noto Sans" panose="020B0502040504020204" pitchFamily="34" charset="0"/>
                <a:cs typeface="Noto Sans" panose="020B0502040504020204" pitchFamily="34" charset="0"/>
              </a:rPr>
              <a:t>En caso de ser multidisciplinaria, seleccionar la casilla</a:t>
            </a:r>
            <a:r>
              <a:rPr lang="es-MX" b="1" dirty="0">
                <a:latin typeface="Noto Sans" panose="020B0502040504020204" pitchFamily="34" charset="0"/>
                <a:ea typeface="Noto Sans" panose="020B0502040504020204" pitchFamily="34" charset="0"/>
                <a:cs typeface="Noto Sans" panose="020B0502040504020204" pitchFamily="34" charset="0"/>
              </a:rPr>
              <a:t> SI </a:t>
            </a:r>
            <a:r>
              <a:rPr lang="es-MX" dirty="0">
                <a:latin typeface="Noto Sans" panose="020B0502040504020204" pitchFamily="34" charset="0"/>
                <a:ea typeface="Noto Sans" panose="020B0502040504020204" pitchFamily="34" charset="0"/>
                <a:cs typeface="Noto Sans" panose="020B0502040504020204" pitchFamily="34" charset="0"/>
              </a:rPr>
              <a:t>para agregar diferentes áreas del conocimiento.</a:t>
            </a:r>
          </a:p>
          <a:p>
            <a:pPr marL="285750" indent="-285750" algn="just">
              <a:buFont typeface="Wingdings" panose="05000000000000000000" pitchFamily="2" charset="2"/>
              <a:buChar char="Ø"/>
            </a:pPr>
            <a:endParaRPr lang="es-MX" dirty="0">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3441814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a:extLst>
            <a:ext uri="{FF2B5EF4-FFF2-40B4-BE49-F238E27FC236}">
              <a16:creationId xmlns:a16="http://schemas.microsoft.com/office/drawing/2014/main" id="{8386D6CB-F50B-2B12-D295-0C2B9899DA16}"/>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1844AEC6-8D20-FD4B-E1F4-E84936430465}"/>
              </a:ext>
            </a:extLst>
          </p:cNvPr>
          <p:cNvPicPr>
            <a:picLocks noChangeAspect="1"/>
          </p:cNvPicPr>
          <p:nvPr/>
        </p:nvPicPr>
        <p:blipFill>
          <a:blip r:embed="rId4"/>
          <a:srcRect/>
          <a:stretch/>
        </p:blipFill>
        <p:spPr>
          <a:xfrm>
            <a:off x="6432271" y="361701"/>
            <a:ext cx="5360592" cy="648948"/>
          </a:xfrm>
          <a:prstGeom prst="rect">
            <a:avLst/>
          </a:prstGeom>
        </p:spPr>
      </p:pic>
      <p:cxnSp>
        <p:nvCxnSpPr>
          <p:cNvPr id="8" name="Google Shape;144;p7">
            <a:extLst>
              <a:ext uri="{FF2B5EF4-FFF2-40B4-BE49-F238E27FC236}">
                <a16:creationId xmlns:a16="http://schemas.microsoft.com/office/drawing/2014/main" id="{75818A06-FB7F-76A6-6A22-AE64A8D6CC40}"/>
              </a:ext>
            </a:extLst>
          </p:cNvPr>
          <p:cNvCxnSpPr/>
          <p:nvPr/>
        </p:nvCxnSpPr>
        <p:spPr>
          <a:xfrm>
            <a:off x="0" y="1475211"/>
            <a:ext cx="6009861" cy="0"/>
          </a:xfrm>
          <a:prstGeom prst="straightConnector1">
            <a:avLst/>
          </a:prstGeom>
          <a:noFill/>
          <a:ln w="38100" cap="flat" cmpd="sng">
            <a:solidFill>
              <a:srgbClr val="B7903D"/>
            </a:solidFill>
            <a:prstDash val="solid"/>
            <a:miter lim="800000"/>
            <a:headEnd type="none" w="sm" len="sm"/>
            <a:tailEnd type="none" w="sm" len="sm"/>
          </a:ln>
        </p:spPr>
      </p:cxnSp>
      <p:sp>
        <p:nvSpPr>
          <p:cNvPr id="4" name="Marcador de número de diapositiva 3">
            <a:extLst>
              <a:ext uri="{FF2B5EF4-FFF2-40B4-BE49-F238E27FC236}">
                <a16:creationId xmlns:a16="http://schemas.microsoft.com/office/drawing/2014/main" id="{9E64E84F-90EA-06D7-15B6-E8EDE027052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10</a:t>
            </a:fld>
            <a:endParaRPr lang="es-MX"/>
          </a:p>
        </p:txBody>
      </p:sp>
      <p:sp>
        <p:nvSpPr>
          <p:cNvPr id="2" name="CuadroTexto 1">
            <a:extLst>
              <a:ext uri="{FF2B5EF4-FFF2-40B4-BE49-F238E27FC236}">
                <a16:creationId xmlns:a16="http://schemas.microsoft.com/office/drawing/2014/main" id="{5E1D10D8-B5D5-923D-254D-5A6F9F48FDC8}"/>
              </a:ext>
            </a:extLst>
          </p:cNvPr>
          <p:cNvSpPr txBox="1"/>
          <p:nvPr/>
        </p:nvSpPr>
        <p:spPr>
          <a:xfrm>
            <a:off x="187183" y="1091749"/>
            <a:ext cx="5822678" cy="369332"/>
          </a:xfrm>
          <a:prstGeom prst="rect">
            <a:avLst/>
          </a:prstGeom>
          <a:noFill/>
        </p:spPr>
        <p:txBody>
          <a:bodyPr wrap="square">
            <a:spAutoFit/>
          </a:bodyPr>
          <a:lstStyle/>
          <a:p>
            <a:r>
              <a:rPr lang="es-MX" sz="1800" b="1" dirty="0">
                <a:solidFill>
                  <a:srgbClr val="691932"/>
                </a:solidFill>
                <a:latin typeface="Noto Sans" panose="020B0502040504020204" pitchFamily="34" charset="0"/>
                <a:ea typeface="Noto Sans" panose="020B0502040504020204" pitchFamily="34" charset="0"/>
                <a:cs typeface="Noto Sans" panose="020B0502040504020204" pitchFamily="34" charset="0"/>
              </a:rPr>
              <a:t>7. Datos generales</a:t>
            </a:r>
          </a:p>
        </p:txBody>
      </p:sp>
      <p:sp>
        <p:nvSpPr>
          <p:cNvPr id="7" name="CuadroTexto 6">
            <a:extLst>
              <a:ext uri="{FF2B5EF4-FFF2-40B4-BE49-F238E27FC236}">
                <a16:creationId xmlns:a16="http://schemas.microsoft.com/office/drawing/2014/main" id="{70317B10-C0A2-4289-A9B7-54AD1506B2E7}"/>
              </a:ext>
            </a:extLst>
          </p:cNvPr>
          <p:cNvSpPr txBox="1"/>
          <p:nvPr/>
        </p:nvSpPr>
        <p:spPr>
          <a:xfrm>
            <a:off x="234141" y="1524184"/>
            <a:ext cx="11875249" cy="307777"/>
          </a:xfrm>
          <a:prstGeom prst="rect">
            <a:avLst/>
          </a:prstGeom>
          <a:noFill/>
        </p:spPr>
        <p:txBody>
          <a:bodyPr wrap="square">
            <a:spAutoFit/>
          </a:bodyPr>
          <a:lstStyle/>
          <a:p>
            <a:pPr marL="285750" indent="-285750">
              <a:buFont typeface="Wingdings" panose="05000000000000000000" pitchFamily="2" charset="2"/>
              <a:buChar char="v"/>
            </a:pPr>
            <a:r>
              <a:rPr lang="es-MX" dirty="0">
                <a:latin typeface="Noto Sans" panose="020B0502040504020204" pitchFamily="34" charset="0"/>
                <a:ea typeface="Noto Sans" panose="020B0502040504020204" pitchFamily="34" charset="0"/>
                <a:cs typeface="Noto Sans" panose="020B0502040504020204" pitchFamily="34" charset="0"/>
              </a:rPr>
              <a:t>Para la captura de las </a:t>
            </a:r>
            <a:r>
              <a:rPr lang="es-MX" b="1" dirty="0">
                <a:latin typeface="Noto Sans" panose="020B0502040504020204" pitchFamily="34" charset="0"/>
                <a:ea typeface="Noto Sans" panose="020B0502040504020204" pitchFamily="34" charset="0"/>
                <a:cs typeface="Noto Sans" panose="020B0502040504020204" pitchFamily="34" charset="0"/>
              </a:rPr>
              <a:t>Palabras clave</a:t>
            </a:r>
            <a:r>
              <a:rPr lang="es-MX" dirty="0">
                <a:solidFill>
                  <a:schemeClr val="tx1"/>
                </a:solidFill>
                <a:latin typeface="Noto Sans" panose="020B0502040504020204" pitchFamily="34" charset="0"/>
                <a:ea typeface="Noto Sans" panose="020B0502040504020204" pitchFamily="34" charset="0"/>
                <a:cs typeface="Noto Sans" panose="020B0502040504020204" pitchFamily="34" charset="0"/>
              </a:rPr>
              <a:t>, agregar</a:t>
            </a:r>
            <a:r>
              <a:rPr lang="es-MX" i="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las palabras que se asocien concretamente con el propuesta. </a:t>
            </a:r>
            <a:r>
              <a:rPr lang="es-MX" b="1" i="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Mínimo 2 palabras clave. </a:t>
            </a:r>
            <a:endParaRPr lang="es-MX" b="1"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9" name="CuadroTexto 8">
            <a:extLst>
              <a:ext uri="{FF2B5EF4-FFF2-40B4-BE49-F238E27FC236}">
                <a16:creationId xmlns:a16="http://schemas.microsoft.com/office/drawing/2014/main" id="{A13396DE-3B49-4553-B042-475AD5EF7EB8}"/>
              </a:ext>
            </a:extLst>
          </p:cNvPr>
          <p:cNvSpPr txBox="1"/>
          <p:nvPr/>
        </p:nvSpPr>
        <p:spPr>
          <a:xfrm>
            <a:off x="806329" y="3145802"/>
            <a:ext cx="11104567" cy="307777"/>
          </a:xfrm>
          <a:prstGeom prst="rect">
            <a:avLst/>
          </a:prstGeom>
          <a:noFill/>
        </p:spPr>
        <p:txBody>
          <a:bodyPr wrap="square">
            <a:spAutoFit/>
          </a:bodyPr>
          <a:lstStyle/>
          <a:p>
            <a:r>
              <a:rPr lang="es-MX" dirty="0">
                <a:solidFill>
                  <a:schemeClr val="tx1"/>
                </a:solidFill>
                <a:latin typeface="Noto Sans" panose="020B0502040504020204" pitchFamily="34" charset="0"/>
                <a:ea typeface="Noto Sans" panose="020B0502040504020204" pitchFamily="34" charset="0"/>
                <a:cs typeface="Noto Sans" panose="020B0502040504020204" pitchFamily="34" charset="0"/>
              </a:rPr>
              <a:t>C</a:t>
            </a:r>
            <a:r>
              <a:rPr lang="es-MX" i="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apturar una palabra y seleccionar el botón                     </a:t>
            </a:r>
            <a:r>
              <a:rPr lang="es-MX" b="1" dirty="0">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lang="es-MX" dirty="0">
                <a:solidFill>
                  <a:schemeClr val="tx1"/>
                </a:solidFill>
                <a:latin typeface="Noto Sans" panose="020B0502040504020204" pitchFamily="34" charset="0"/>
                <a:ea typeface="Noto Sans" panose="020B0502040504020204" pitchFamily="34" charset="0"/>
                <a:cs typeface="Noto Sans" panose="020B0502040504020204" pitchFamily="34" charset="0"/>
              </a:rPr>
              <a:t>para su registro. </a:t>
            </a:r>
            <a:r>
              <a:rPr lang="es-MX" i="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Repetir este </a:t>
            </a:r>
            <a:r>
              <a:rPr lang="es-MX" dirty="0">
                <a:solidFill>
                  <a:schemeClr val="tx1"/>
                </a:solidFill>
                <a:latin typeface="Noto Sans" panose="020B0502040504020204" pitchFamily="34" charset="0"/>
                <a:ea typeface="Noto Sans" panose="020B0502040504020204" pitchFamily="34" charset="0"/>
                <a:cs typeface="Noto Sans" panose="020B0502040504020204" pitchFamily="34" charset="0"/>
              </a:rPr>
              <a:t>proceso</a:t>
            </a:r>
            <a:r>
              <a:rPr lang="es-MX" i="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para agregar más palabras.</a:t>
            </a:r>
            <a:endParaRPr lang="es-MX"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10" name="Imagen 9">
            <a:extLst>
              <a:ext uri="{FF2B5EF4-FFF2-40B4-BE49-F238E27FC236}">
                <a16:creationId xmlns:a16="http://schemas.microsoft.com/office/drawing/2014/main" id="{031A0016-D686-4636-AF60-24998FD9F872}"/>
              </a:ext>
            </a:extLst>
          </p:cNvPr>
          <p:cNvPicPr>
            <a:picLocks noChangeAspect="1"/>
          </p:cNvPicPr>
          <p:nvPr/>
        </p:nvPicPr>
        <p:blipFill>
          <a:blip r:embed="rId5"/>
          <a:stretch>
            <a:fillRect/>
          </a:stretch>
        </p:blipFill>
        <p:spPr>
          <a:xfrm>
            <a:off x="1624590" y="1896584"/>
            <a:ext cx="9983593" cy="1066949"/>
          </a:xfrm>
          <a:prstGeom prst="rect">
            <a:avLst/>
          </a:prstGeom>
        </p:spPr>
      </p:pic>
      <p:sp>
        <p:nvSpPr>
          <p:cNvPr id="11" name="Rectángulo: esquinas redondeadas 10">
            <a:extLst>
              <a:ext uri="{FF2B5EF4-FFF2-40B4-BE49-F238E27FC236}">
                <a16:creationId xmlns:a16="http://schemas.microsoft.com/office/drawing/2014/main" id="{BCC49C87-50CA-467F-99AA-23512D4C5A88}"/>
              </a:ext>
            </a:extLst>
          </p:cNvPr>
          <p:cNvSpPr/>
          <p:nvPr/>
        </p:nvSpPr>
        <p:spPr>
          <a:xfrm>
            <a:off x="4656980" y="3148227"/>
            <a:ext cx="1040775" cy="29965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solidFill>
                  <a:schemeClr val="tx1"/>
                </a:solidFill>
              </a:rPr>
              <a:t>Agregar</a:t>
            </a:r>
          </a:p>
        </p:txBody>
      </p:sp>
      <p:sp>
        <p:nvSpPr>
          <p:cNvPr id="13" name="CuadroTexto 12">
            <a:extLst>
              <a:ext uri="{FF2B5EF4-FFF2-40B4-BE49-F238E27FC236}">
                <a16:creationId xmlns:a16="http://schemas.microsoft.com/office/drawing/2014/main" id="{B2745AC1-06A2-4C88-B72C-45A690E22FA7}"/>
              </a:ext>
            </a:extLst>
          </p:cNvPr>
          <p:cNvSpPr txBox="1"/>
          <p:nvPr/>
        </p:nvSpPr>
        <p:spPr>
          <a:xfrm>
            <a:off x="187183" y="3596336"/>
            <a:ext cx="11021144" cy="307777"/>
          </a:xfrm>
          <a:prstGeom prst="rect">
            <a:avLst/>
          </a:prstGeom>
          <a:noFill/>
        </p:spPr>
        <p:txBody>
          <a:bodyPr wrap="square">
            <a:spAutoFit/>
          </a:bodyPr>
          <a:lstStyle/>
          <a:p>
            <a:pPr marL="285750" indent="-285750">
              <a:buFont typeface="Wingdings" panose="05000000000000000000" pitchFamily="2" charset="2"/>
              <a:buChar char="v"/>
            </a:pPr>
            <a:r>
              <a:rPr lang="es-MX" dirty="0">
                <a:latin typeface="Noto Sans" panose="020B0502040504020204" pitchFamily="34" charset="0"/>
                <a:ea typeface="Noto Sans" panose="020B0502040504020204" pitchFamily="34" charset="0"/>
                <a:cs typeface="Noto Sans" panose="020B0502040504020204" pitchFamily="34" charset="0"/>
              </a:rPr>
              <a:t>Capturar el </a:t>
            </a:r>
            <a:r>
              <a:rPr lang="es-MX" b="1" dirty="0">
                <a:latin typeface="Noto Sans" panose="020B0502040504020204" pitchFamily="34" charset="0"/>
                <a:ea typeface="Noto Sans" panose="020B0502040504020204" pitchFamily="34" charset="0"/>
                <a:cs typeface="Noto Sans" panose="020B0502040504020204" pitchFamily="34" charset="0"/>
              </a:rPr>
              <a:t>Objetivo General</a:t>
            </a:r>
            <a:r>
              <a:rPr lang="es-MX" dirty="0">
                <a:latin typeface="Noto Sans" panose="020B0502040504020204" pitchFamily="34" charset="0"/>
                <a:ea typeface="Noto Sans" panose="020B0502040504020204" pitchFamily="34" charset="0"/>
                <a:cs typeface="Noto Sans" panose="020B0502040504020204" pitchFamily="34" charset="0"/>
              </a:rPr>
              <a:t> sin rebasar el número de caracteres permitidos.</a:t>
            </a:r>
          </a:p>
        </p:txBody>
      </p:sp>
      <p:sp>
        <p:nvSpPr>
          <p:cNvPr id="14" name="CuadroTexto 13">
            <a:extLst>
              <a:ext uri="{FF2B5EF4-FFF2-40B4-BE49-F238E27FC236}">
                <a16:creationId xmlns:a16="http://schemas.microsoft.com/office/drawing/2014/main" id="{AA06A794-BF4C-439D-A114-5657F6A7BD5D}"/>
              </a:ext>
            </a:extLst>
          </p:cNvPr>
          <p:cNvSpPr txBox="1"/>
          <p:nvPr/>
        </p:nvSpPr>
        <p:spPr>
          <a:xfrm>
            <a:off x="187183" y="4002199"/>
            <a:ext cx="11723714" cy="523220"/>
          </a:xfrm>
          <a:prstGeom prst="rect">
            <a:avLst/>
          </a:prstGeom>
          <a:noFill/>
        </p:spPr>
        <p:txBody>
          <a:bodyPr wrap="square">
            <a:spAutoFit/>
          </a:bodyPr>
          <a:lstStyle/>
          <a:p>
            <a:pPr marL="285750" indent="-285750">
              <a:buFont typeface="Wingdings" panose="05000000000000000000" pitchFamily="2" charset="2"/>
              <a:buChar char="v"/>
            </a:pPr>
            <a:r>
              <a:rPr lang="es-MX" dirty="0">
                <a:latin typeface="Noto Sans" panose="020B0502040504020204" pitchFamily="34" charset="0"/>
                <a:ea typeface="Noto Sans" panose="020B0502040504020204" pitchFamily="34" charset="0"/>
                <a:cs typeface="Noto Sans" panose="020B0502040504020204" pitchFamily="34" charset="0"/>
              </a:rPr>
              <a:t>Capturar los </a:t>
            </a:r>
            <a:r>
              <a:rPr lang="es-MX" b="1" dirty="0">
                <a:latin typeface="Noto Sans" panose="020B0502040504020204" pitchFamily="34" charset="0"/>
                <a:ea typeface="Noto Sans" panose="020B0502040504020204" pitchFamily="34" charset="0"/>
                <a:cs typeface="Noto Sans" panose="020B0502040504020204" pitchFamily="34" charset="0"/>
              </a:rPr>
              <a:t>Objetivos específicos, </a:t>
            </a:r>
            <a:r>
              <a:rPr lang="es-MX" dirty="0">
                <a:latin typeface="Noto Sans" panose="020B0502040504020204" pitchFamily="34" charset="0"/>
                <a:ea typeface="Noto Sans" panose="020B0502040504020204" pitchFamily="34" charset="0"/>
                <a:cs typeface="Noto Sans" panose="020B0502040504020204" pitchFamily="34" charset="0"/>
              </a:rPr>
              <a:t>dando clic en el botón                                                        sin rebasar el número de caracteres permitidos. </a:t>
            </a:r>
          </a:p>
        </p:txBody>
      </p:sp>
      <p:pic>
        <p:nvPicPr>
          <p:cNvPr id="16" name="Imagen 15">
            <a:extLst>
              <a:ext uri="{FF2B5EF4-FFF2-40B4-BE49-F238E27FC236}">
                <a16:creationId xmlns:a16="http://schemas.microsoft.com/office/drawing/2014/main" id="{0F771A26-C1B9-4287-ADB7-AD7914E3D1B8}"/>
              </a:ext>
            </a:extLst>
          </p:cNvPr>
          <p:cNvPicPr>
            <a:picLocks noChangeAspect="1"/>
          </p:cNvPicPr>
          <p:nvPr/>
        </p:nvPicPr>
        <p:blipFill>
          <a:blip r:embed="rId6"/>
          <a:stretch>
            <a:fillRect/>
          </a:stretch>
        </p:blipFill>
        <p:spPr>
          <a:xfrm>
            <a:off x="617157" y="4567448"/>
            <a:ext cx="9916909" cy="2154027"/>
          </a:xfrm>
          <a:prstGeom prst="rect">
            <a:avLst/>
          </a:prstGeom>
        </p:spPr>
      </p:pic>
      <p:sp>
        <p:nvSpPr>
          <p:cNvPr id="17" name="Rectángulo: esquinas redondeadas 16">
            <a:extLst>
              <a:ext uri="{FF2B5EF4-FFF2-40B4-BE49-F238E27FC236}">
                <a16:creationId xmlns:a16="http://schemas.microsoft.com/office/drawing/2014/main" id="{3E9DFC74-0EA6-409D-A60F-234C3358475F}"/>
              </a:ext>
            </a:extLst>
          </p:cNvPr>
          <p:cNvSpPr/>
          <p:nvPr/>
        </p:nvSpPr>
        <p:spPr>
          <a:xfrm>
            <a:off x="5535270" y="4019976"/>
            <a:ext cx="2356116" cy="250403"/>
          </a:xfrm>
          <a:prstGeom prst="roundRect">
            <a:avLst/>
          </a:prstGeom>
          <a:solidFill>
            <a:srgbClr val="9B22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solidFill>
                  <a:schemeClr val="bg1"/>
                </a:solidFill>
              </a:rPr>
              <a:t>Agregar objetivo específico</a:t>
            </a:r>
          </a:p>
        </p:txBody>
      </p:sp>
    </p:spTree>
    <p:extLst>
      <p:ext uri="{BB962C8B-B14F-4D97-AF65-F5344CB8AC3E}">
        <p14:creationId xmlns:p14="http://schemas.microsoft.com/office/powerpoint/2010/main" val="36146849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a:extLst>
            <a:ext uri="{FF2B5EF4-FFF2-40B4-BE49-F238E27FC236}">
              <a16:creationId xmlns:a16="http://schemas.microsoft.com/office/drawing/2014/main" id="{C3216210-23C4-E7D2-05D5-FF5507CD971C}"/>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B0E8E75F-FEE2-B6D3-F0AB-E0AB7DED4471}"/>
              </a:ext>
            </a:extLst>
          </p:cNvPr>
          <p:cNvPicPr>
            <a:picLocks noChangeAspect="1"/>
          </p:cNvPicPr>
          <p:nvPr/>
        </p:nvPicPr>
        <p:blipFill>
          <a:blip r:embed="rId4"/>
          <a:srcRect/>
          <a:stretch/>
        </p:blipFill>
        <p:spPr>
          <a:xfrm>
            <a:off x="6432271" y="361701"/>
            <a:ext cx="5360592" cy="648948"/>
          </a:xfrm>
          <a:prstGeom prst="rect">
            <a:avLst/>
          </a:prstGeom>
        </p:spPr>
      </p:pic>
      <p:cxnSp>
        <p:nvCxnSpPr>
          <p:cNvPr id="8" name="Google Shape;144;p7">
            <a:extLst>
              <a:ext uri="{FF2B5EF4-FFF2-40B4-BE49-F238E27FC236}">
                <a16:creationId xmlns:a16="http://schemas.microsoft.com/office/drawing/2014/main" id="{E347F7D2-21C4-B906-421C-CD46B2E8087F}"/>
              </a:ext>
            </a:extLst>
          </p:cNvPr>
          <p:cNvCxnSpPr/>
          <p:nvPr/>
        </p:nvCxnSpPr>
        <p:spPr>
          <a:xfrm>
            <a:off x="0" y="1475211"/>
            <a:ext cx="6009861" cy="0"/>
          </a:xfrm>
          <a:prstGeom prst="straightConnector1">
            <a:avLst/>
          </a:prstGeom>
          <a:noFill/>
          <a:ln w="38100" cap="flat" cmpd="sng">
            <a:solidFill>
              <a:srgbClr val="B7903D"/>
            </a:solidFill>
            <a:prstDash val="solid"/>
            <a:miter lim="800000"/>
            <a:headEnd type="none" w="sm" len="sm"/>
            <a:tailEnd type="none" w="sm" len="sm"/>
          </a:ln>
        </p:spPr>
      </p:cxnSp>
      <p:sp>
        <p:nvSpPr>
          <p:cNvPr id="4" name="Marcador de número de diapositiva 3">
            <a:extLst>
              <a:ext uri="{FF2B5EF4-FFF2-40B4-BE49-F238E27FC236}">
                <a16:creationId xmlns:a16="http://schemas.microsoft.com/office/drawing/2014/main" id="{096D81FF-4394-B75A-7BDD-89EDE6D037B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11</a:t>
            </a:fld>
            <a:endParaRPr lang="es-MX"/>
          </a:p>
        </p:txBody>
      </p:sp>
      <p:sp>
        <p:nvSpPr>
          <p:cNvPr id="6" name="CuadroTexto 5">
            <a:extLst>
              <a:ext uri="{FF2B5EF4-FFF2-40B4-BE49-F238E27FC236}">
                <a16:creationId xmlns:a16="http://schemas.microsoft.com/office/drawing/2014/main" id="{93DE3146-3FC4-4639-B47E-24AF670D3EBE}"/>
              </a:ext>
            </a:extLst>
          </p:cNvPr>
          <p:cNvSpPr txBox="1"/>
          <p:nvPr/>
        </p:nvSpPr>
        <p:spPr>
          <a:xfrm>
            <a:off x="234142" y="1745864"/>
            <a:ext cx="11723714" cy="307777"/>
          </a:xfrm>
          <a:prstGeom prst="rect">
            <a:avLst/>
          </a:prstGeom>
          <a:noFill/>
        </p:spPr>
        <p:txBody>
          <a:bodyPr wrap="square">
            <a:spAutoFit/>
          </a:bodyPr>
          <a:lstStyle/>
          <a:p>
            <a:pPr marL="285750" indent="-285750">
              <a:buFont typeface="Wingdings" panose="05000000000000000000" pitchFamily="2" charset="2"/>
              <a:buChar char="v"/>
            </a:pPr>
            <a:r>
              <a:rPr lang="es-MX" dirty="0">
                <a:latin typeface="Noto Sans" panose="020B0502040504020204" pitchFamily="34" charset="0"/>
                <a:ea typeface="Noto Sans" panose="020B0502040504020204" pitchFamily="34" charset="0"/>
                <a:cs typeface="Noto Sans" panose="020B0502040504020204" pitchFamily="34" charset="0"/>
              </a:rPr>
              <a:t>Para concluir la captura de los </a:t>
            </a:r>
            <a:r>
              <a:rPr lang="es-MX" b="1" dirty="0">
                <a:latin typeface="Noto Sans" panose="020B0502040504020204" pitchFamily="34" charset="0"/>
                <a:ea typeface="Noto Sans" panose="020B0502040504020204" pitchFamily="34" charset="0"/>
                <a:cs typeface="Noto Sans" panose="020B0502040504020204" pitchFamily="34" charset="0"/>
              </a:rPr>
              <a:t>Datos generales</a:t>
            </a:r>
            <a:r>
              <a:rPr lang="es-MX" dirty="0">
                <a:latin typeface="Noto Sans" panose="020B0502040504020204" pitchFamily="34" charset="0"/>
                <a:ea typeface="Noto Sans" panose="020B0502040504020204" pitchFamily="34" charset="0"/>
                <a:cs typeface="Noto Sans" panose="020B0502040504020204" pitchFamily="34" charset="0"/>
              </a:rPr>
              <a:t>, dar clic al botón </a:t>
            </a:r>
            <a:endParaRPr lang="es-MX"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7" name="CuadroTexto 6">
            <a:extLst>
              <a:ext uri="{FF2B5EF4-FFF2-40B4-BE49-F238E27FC236}">
                <a16:creationId xmlns:a16="http://schemas.microsoft.com/office/drawing/2014/main" id="{ACA95109-10DE-4FFA-8ECC-8E90C30F767F}"/>
              </a:ext>
            </a:extLst>
          </p:cNvPr>
          <p:cNvSpPr txBox="1"/>
          <p:nvPr/>
        </p:nvSpPr>
        <p:spPr>
          <a:xfrm>
            <a:off x="187183" y="1091749"/>
            <a:ext cx="5822678" cy="369332"/>
          </a:xfrm>
          <a:prstGeom prst="rect">
            <a:avLst/>
          </a:prstGeom>
          <a:noFill/>
        </p:spPr>
        <p:txBody>
          <a:bodyPr wrap="square">
            <a:spAutoFit/>
          </a:bodyPr>
          <a:lstStyle/>
          <a:p>
            <a:r>
              <a:rPr lang="es-MX" sz="1800" b="1" dirty="0">
                <a:solidFill>
                  <a:srgbClr val="691932"/>
                </a:solidFill>
                <a:latin typeface="Noto Sans" panose="020B0502040504020204" pitchFamily="34" charset="0"/>
                <a:ea typeface="Noto Sans" panose="020B0502040504020204" pitchFamily="34" charset="0"/>
                <a:cs typeface="Noto Sans" panose="020B0502040504020204" pitchFamily="34" charset="0"/>
              </a:rPr>
              <a:t>7. Datos generales</a:t>
            </a:r>
          </a:p>
        </p:txBody>
      </p:sp>
      <p:sp>
        <p:nvSpPr>
          <p:cNvPr id="9" name="Rectángulo: esquinas redondeadas 8">
            <a:extLst>
              <a:ext uri="{FF2B5EF4-FFF2-40B4-BE49-F238E27FC236}">
                <a16:creationId xmlns:a16="http://schemas.microsoft.com/office/drawing/2014/main" id="{10EE482D-1C20-48B6-AB44-E64B3C03DA34}"/>
              </a:ext>
            </a:extLst>
          </p:cNvPr>
          <p:cNvSpPr/>
          <p:nvPr/>
        </p:nvSpPr>
        <p:spPr>
          <a:xfrm>
            <a:off x="6095999" y="1730163"/>
            <a:ext cx="1042103" cy="307777"/>
          </a:xfrm>
          <a:prstGeom prst="roundRect">
            <a:avLst/>
          </a:prstGeom>
          <a:solidFill>
            <a:srgbClr val="9B22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Clr>
                <a:schemeClr val="bg1"/>
              </a:buClr>
              <a:buFont typeface="Wingdings" panose="05000000000000000000" pitchFamily="2" charset="2"/>
              <a:buChar char="ü"/>
            </a:pPr>
            <a:r>
              <a:rPr lang="es-MX" dirty="0">
                <a:solidFill>
                  <a:schemeClr val="bg1"/>
                </a:solidFill>
              </a:rPr>
              <a:t> Crear</a:t>
            </a:r>
          </a:p>
        </p:txBody>
      </p:sp>
      <p:sp>
        <p:nvSpPr>
          <p:cNvPr id="11" name="CuadroTexto 10">
            <a:extLst>
              <a:ext uri="{FF2B5EF4-FFF2-40B4-BE49-F238E27FC236}">
                <a16:creationId xmlns:a16="http://schemas.microsoft.com/office/drawing/2014/main" id="{D4F69083-3928-4885-890E-89CFE9C9D6CC}"/>
              </a:ext>
            </a:extLst>
          </p:cNvPr>
          <p:cNvSpPr txBox="1"/>
          <p:nvPr/>
        </p:nvSpPr>
        <p:spPr>
          <a:xfrm>
            <a:off x="495752" y="2196296"/>
            <a:ext cx="11028218" cy="954107"/>
          </a:xfrm>
          <a:prstGeom prst="rect">
            <a:avLst/>
          </a:prstGeom>
          <a:noFill/>
        </p:spPr>
        <p:txBody>
          <a:bodyPr wrap="square">
            <a:spAutoFit/>
          </a:bodyPr>
          <a:lstStyle/>
          <a:p>
            <a:pPr algn="just"/>
            <a:r>
              <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Este botón se habilitará sólo si se han completado todos los campos requeridos. </a:t>
            </a:r>
            <a:r>
              <a:rPr lang="es-MX" dirty="0">
                <a:latin typeface="Noto Sans" panose="020B0502040504020204" pitchFamily="34" charset="0"/>
                <a:ea typeface="Noto Sans" panose="020B0502040504020204" pitchFamily="34" charset="0"/>
                <a:cs typeface="Noto Sans" panose="020B0502040504020204" pitchFamily="34" charset="0"/>
              </a:rPr>
              <a:t>Y</a:t>
            </a:r>
            <a:r>
              <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 se generará el numero (</a:t>
            </a:r>
            <a:r>
              <a:rPr lang="es-MX" dirty="0">
                <a:latin typeface="Noto Sans" panose="020B0502040504020204" pitchFamily="34" charset="0"/>
                <a:ea typeface="Noto Sans" panose="020B0502040504020204" pitchFamily="34" charset="0"/>
                <a:cs typeface="Noto Sans" panose="020B0502040504020204" pitchFamily="34" charset="0"/>
              </a:rPr>
              <a:t>C</a:t>
            </a:r>
            <a:r>
              <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lave) de </a:t>
            </a:r>
            <a:r>
              <a:rPr lang="es-MX" dirty="0">
                <a:latin typeface="Noto Sans" panose="020B0502040504020204" pitchFamily="34" charset="0"/>
                <a:ea typeface="Noto Sans" panose="020B0502040504020204" pitchFamily="34" charset="0"/>
                <a:cs typeface="Noto Sans" panose="020B0502040504020204" pitchFamily="34" charset="0"/>
              </a:rPr>
              <a:t>la propuesta.</a:t>
            </a:r>
            <a:endPar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algn="just"/>
            <a:endPar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algn="just"/>
            <a:r>
              <a:rPr lang="es-MX" sz="140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Considerar que en el</a:t>
            </a:r>
            <a:r>
              <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 proceso de llenado, al cumplirse el tiempo de 30 minutos sin guardar, el sistema se desconecta. Por lo que se sugiere guardar continuamente. </a:t>
            </a:r>
            <a:endParaRPr lang="es-MX" dirty="0">
              <a:latin typeface="Noto Sans" panose="020B0502040504020204" pitchFamily="34" charset="0"/>
              <a:ea typeface="Noto Sans" panose="020B0502040504020204" pitchFamily="34" charset="0"/>
              <a:cs typeface="Noto Sans" panose="020B0502040504020204" pitchFamily="34" charset="0"/>
            </a:endParaRPr>
          </a:p>
        </p:txBody>
      </p:sp>
      <p:sp>
        <p:nvSpPr>
          <p:cNvPr id="12" name="CuadroTexto 11">
            <a:extLst>
              <a:ext uri="{FF2B5EF4-FFF2-40B4-BE49-F238E27FC236}">
                <a16:creationId xmlns:a16="http://schemas.microsoft.com/office/drawing/2014/main" id="{2B46931B-E81B-4E62-A984-F6C1EF49CA3D}"/>
              </a:ext>
            </a:extLst>
          </p:cNvPr>
          <p:cNvSpPr txBox="1"/>
          <p:nvPr/>
        </p:nvSpPr>
        <p:spPr>
          <a:xfrm>
            <a:off x="7606145" y="3477932"/>
            <a:ext cx="3299759" cy="523220"/>
          </a:xfrm>
          <a:prstGeom prst="rect">
            <a:avLst/>
          </a:prstGeom>
          <a:noFill/>
        </p:spPr>
        <p:txBody>
          <a:bodyPr wrap="square">
            <a:spAutoFit/>
          </a:bodyPr>
          <a:lstStyle/>
          <a:p>
            <a:pPr algn="r"/>
            <a:r>
              <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Se muestra mensaje de confirmación de que se creó la solicitud </a:t>
            </a:r>
            <a:endParaRPr lang="es-MX" dirty="0">
              <a:latin typeface="Noto Sans" panose="020B0502040504020204" pitchFamily="34" charset="0"/>
              <a:ea typeface="Noto Sans" panose="020B0502040504020204" pitchFamily="34" charset="0"/>
              <a:cs typeface="Noto Sans" panose="020B0502040504020204" pitchFamily="34" charset="0"/>
            </a:endParaRPr>
          </a:p>
        </p:txBody>
      </p:sp>
      <p:pic>
        <p:nvPicPr>
          <p:cNvPr id="16" name="Imagen 15">
            <a:extLst>
              <a:ext uri="{FF2B5EF4-FFF2-40B4-BE49-F238E27FC236}">
                <a16:creationId xmlns:a16="http://schemas.microsoft.com/office/drawing/2014/main" id="{82F47D90-955E-4239-8524-77449578A866}"/>
              </a:ext>
            </a:extLst>
          </p:cNvPr>
          <p:cNvPicPr>
            <a:picLocks noChangeAspect="1"/>
          </p:cNvPicPr>
          <p:nvPr/>
        </p:nvPicPr>
        <p:blipFill rotWithShape="1">
          <a:blip r:embed="rId5"/>
          <a:srcRect t="-1" b="54354"/>
          <a:stretch/>
        </p:blipFill>
        <p:spPr>
          <a:xfrm>
            <a:off x="321031" y="4043765"/>
            <a:ext cx="10584873" cy="2495147"/>
          </a:xfrm>
          <a:prstGeom prst="rect">
            <a:avLst/>
          </a:prstGeom>
        </p:spPr>
      </p:pic>
      <p:sp>
        <p:nvSpPr>
          <p:cNvPr id="2" name="Rectángulo 1">
            <a:extLst>
              <a:ext uri="{FF2B5EF4-FFF2-40B4-BE49-F238E27FC236}">
                <a16:creationId xmlns:a16="http://schemas.microsoft.com/office/drawing/2014/main" id="{7830833E-50C4-4AA0-C423-DCDA9D6E7868}"/>
              </a:ext>
            </a:extLst>
          </p:cNvPr>
          <p:cNvSpPr/>
          <p:nvPr/>
        </p:nvSpPr>
        <p:spPr>
          <a:xfrm>
            <a:off x="1286096" y="5878575"/>
            <a:ext cx="507193" cy="1227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 name="Rectángulo 4">
            <a:extLst>
              <a:ext uri="{FF2B5EF4-FFF2-40B4-BE49-F238E27FC236}">
                <a16:creationId xmlns:a16="http://schemas.microsoft.com/office/drawing/2014/main" id="{696F99BC-1903-7E63-1F47-063CD37EDBAB}"/>
              </a:ext>
            </a:extLst>
          </p:cNvPr>
          <p:cNvSpPr/>
          <p:nvPr/>
        </p:nvSpPr>
        <p:spPr>
          <a:xfrm>
            <a:off x="737687" y="5357424"/>
            <a:ext cx="736006" cy="923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22977679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a:extLst>
            <a:ext uri="{FF2B5EF4-FFF2-40B4-BE49-F238E27FC236}">
              <a16:creationId xmlns:a16="http://schemas.microsoft.com/office/drawing/2014/main" id="{3D0E4B10-86A2-43A5-01FF-7B4E45323A90}"/>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C6BC0471-8C0C-F9D6-6F09-E6BB1E7C4861}"/>
              </a:ext>
            </a:extLst>
          </p:cNvPr>
          <p:cNvPicPr>
            <a:picLocks noChangeAspect="1"/>
          </p:cNvPicPr>
          <p:nvPr/>
        </p:nvPicPr>
        <p:blipFill>
          <a:blip r:embed="rId4"/>
          <a:srcRect/>
          <a:stretch/>
        </p:blipFill>
        <p:spPr>
          <a:xfrm>
            <a:off x="6432271" y="361701"/>
            <a:ext cx="5360592" cy="648948"/>
          </a:xfrm>
          <a:prstGeom prst="rect">
            <a:avLst/>
          </a:prstGeom>
        </p:spPr>
      </p:pic>
      <p:cxnSp>
        <p:nvCxnSpPr>
          <p:cNvPr id="8" name="Google Shape;144;p7">
            <a:extLst>
              <a:ext uri="{FF2B5EF4-FFF2-40B4-BE49-F238E27FC236}">
                <a16:creationId xmlns:a16="http://schemas.microsoft.com/office/drawing/2014/main" id="{A7F63E04-A0BA-4424-C0C2-FADD9A92BC28}"/>
              </a:ext>
            </a:extLst>
          </p:cNvPr>
          <p:cNvCxnSpPr/>
          <p:nvPr/>
        </p:nvCxnSpPr>
        <p:spPr>
          <a:xfrm>
            <a:off x="0" y="1475211"/>
            <a:ext cx="6009861" cy="0"/>
          </a:xfrm>
          <a:prstGeom prst="straightConnector1">
            <a:avLst/>
          </a:prstGeom>
          <a:noFill/>
          <a:ln w="38100" cap="flat" cmpd="sng">
            <a:solidFill>
              <a:srgbClr val="B7903D"/>
            </a:solidFill>
            <a:prstDash val="solid"/>
            <a:miter lim="800000"/>
            <a:headEnd type="none" w="sm" len="sm"/>
            <a:tailEnd type="none" w="sm" len="sm"/>
          </a:ln>
        </p:spPr>
      </p:cxnSp>
      <p:sp>
        <p:nvSpPr>
          <p:cNvPr id="4" name="Marcador de número de diapositiva 3">
            <a:extLst>
              <a:ext uri="{FF2B5EF4-FFF2-40B4-BE49-F238E27FC236}">
                <a16:creationId xmlns:a16="http://schemas.microsoft.com/office/drawing/2014/main" id="{93D52A29-0E1D-441F-8ED7-3A4C58C5B4A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12</a:t>
            </a:fld>
            <a:endParaRPr lang="es-MX"/>
          </a:p>
        </p:txBody>
      </p:sp>
      <p:sp>
        <p:nvSpPr>
          <p:cNvPr id="2" name="CuadroTexto 1">
            <a:extLst>
              <a:ext uri="{FF2B5EF4-FFF2-40B4-BE49-F238E27FC236}">
                <a16:creationId xmlns:a16="http://schemas.microsoft.com/office/drawing/2014/main" id="{C1934CA7-2252-514F-8495-8E0CCACB2304}"/>
              </a:ext>
            </a:extLst>
          </p:cNvPr>
          <p:cNvSpPr txBox="1"/>
          <p:nvPr/>
        </p:nvSpPr>
        <p:spPr>
          <a:xfrm>
            <a:off x="187183" y="1097412"/>
            <a:ext cx="5822678" cy="369332"/>
          </a:xfrm>
          <a:prstGeom prst="rect">
            <a:avLst/>
          </a:prstGeom>
          <a:noFill/>
        </p:spPr>
        <p:txBody>
          <a:bodyPr wrap="square">
            <a:spAutoFit/>
          </a:bodyPr>
          <a:lstStyle/>
          <a:p>
            <a:r>
              <a:rPr lang="es-MX" sz="1800" b="1" dirty="0">
                <a:solidFill>
                  <a:srgbClr val="691932"/>
                </a:solidFill>
                <a:latin typeface="Noto Sans" panose="020B0502040504020204" pitchFamily="34" charset="0"/>
                <a:ea typeface="Noto Sans" panose="020B0502040504020204" pitchFamily="34" charset="0"/>
                <a:cs typeface="Noto Sans" panose="020B0502040504020204" pitchFamily="34" charset="0"/>
              </a:rPr>
              <a:t>8. Datos del Proyecto </a:t>
            </a:r>
          </a:p>
        </p:txBody>
      </p:sp>
      <p:sp>
        <p:nvSpPr>
          <p:cNvPr id="5" name="CuadroTexto 4">
            <a:extLst>
              <a:ext uri="{FF2B5EF4-FFF2-40B4-BE49-F238E27FC236}">
                <a16:creationId xmlns:a16="http://schemas.microsoft.com/office/drawing/2014/main" id="{2A957A56-9DEC-558C-20E5-78445539A873}"/>
              </a:ext>
            </a:extLst>
          </p:cNvPr>
          <p:cNvSpPr txBox="1"/>
          <p:nvPr/>
        </p:nvSpPr>
        <p:spPr>
          <a:xfrm>
            <a:off x="332461" y="1577711"/>
            <a:ext cx="11460401" cy="307777"/>
          </a:xfrm>
          <a:prstGeom prst="rect">
            <a:avLst/>
          </a:prstGeom>
          <a:noFill/>
        </p:spPr>
        <p:txBody>
          <a:bodyPr wrap="square">
            <a:spAutoFit/>
          </a:bodyPr>
          <a:lstStyle/>
          <a:p>
            <a:pPr marL="285750" indent="-285750">
              <a:buFont typeface="Wingdings" panose="05000000000000000000" pitchFamily="2" charset="2"/>
              <a:buChar char="v"/>
            </a:pPr>
            <a:r>
              <a:rPr lang="es-MX" dirty="0">
                <a:latin typeface="Noto Sans" panose="020B0502040504020204" pitchFamily="34" charset="0"/>
                <a:ea typeface="Noto Sans" panose="020B0502040504020204" pitchFamily="34" charset="0"/>
                <a:cs typeface="Noto Sans" panose="020B0502040504020204" pitchFamily="34" charset="0"/>
              </a:rPr>
              <a:t>En esta sección capturar los </a:t>
            </a:r>
            <a:r>
              <a:rPr lang="es-MX" b="1" dirty="0">
                <a:latin typeface="Noto Sans" panose="020B0502040504020204" pitchFamily="34" charset="0"/>
                <a:ea typeface="Noto Sans" panose="020B0502040504020204" pitchFamily="34" charset="0"/>
                <a:cs typeface="Noto Sans" panose="020B0502040504020204" pitchFamily="34" charset="0"/>
              </a:rPr>
              <a:t>Datos del proyecto, </a:t>
            </a:r>
            <a:r>
              <a:rPr lang="es-MX" dirty="0">
                <a:latin typeface="Noto Sans" panose="020B0502040504020204" pitchFamily="34" charset="0"/>
                <a:ea typeface="Noto Sans" panose="020B0502040504020204" pitchFamily="34" charset="0"/>
                <a:cs typeface="Noto Sans" panose="020B0502040504020204" pitchFamily="34" charset="0"/>
              </a:rPr>
              <a:t>algunos son de texto libre y otros de opción múltiple.</a:t>
            </a:r>
            <a:endParaRPr lang="es-MX" i="1" dirty="0">
              <a:latin typeface="Noto Sans" panose="020B0502040504020204" pitchFamily="34" charset="0"/>
              <a:ea typeface="Noto Sans" panose="020B0502040504020204" pitchFamily="34" charset="0"/>
              <a:cs typeface="Noto Sans" panose="020B0502040504020204" pitchFamily="34" charset="0"/>
            </a:endParaRPr>
          </a:p>
        </p:txBody>
      </p:sp>
      <p:grpSp>
        <p:nvGrpSpPr>
          <p:cNvPr id="13" name="Grupo 12">
            <a:extLst>
              <a:ext uri="{FF2B5EF4-FFF2-40B4-BE49-F238E27FC236}">
                <a16:creationId xmlns:a16="http://schemas.microsoft.com/office/drawing/2014/main" id="{969E3EFD-D6CD-D787-D3D6-963AF4E17803}"/>
              </a:ext>
            </a:extLst>
          </p:cNvPr>
          <p:cNvGrpSpPr/>
          <p:nvPr/>
        </p:nvGrpSpPr>
        <p:grpSpPr>
          <a:xfrm>
            <a:off x="423763" y="2661882"/>
            <a:ext cx="2686487" cy="418744"/>
            <a:chOff x="415636" y="2452550"/>
            <a:chExt cx="2686487" cy="418744"/>
          </a:xfrm>
        </p:grpSpPr>
        <p:sp>
          <p:nvSpPr>
            <p:cNvPr id="14" name="Rectángulo 13">
              <a:extLst>
                <a:ext uri="{FF2B5EF4-FFF2-40B4-BE49-F238E27FC236}">
                  <a16:creationId xmlns:a16="http://schemas.microsoft.com/office/drawing/2014/main" id="{05399C34-5F1F-8645-3B71-B817422EA4DA}"/>
                </a:ext>
              </a:extLst>
            </p:cNvPr>
            <p:cNvSpPr/>
            <p:nvPr/>
          </p:nvSpPr>
          <p:spPr>
            <a:xfrm>
              <a:off x="415636" y="2452550"/>
              <a:ext cx="2686487" cy="418744"/>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5" name="CuadroTexto 14">
              <a:extLst>
                <a:ext uri="{FF2B5EF4-FFF2-40B4-BE49-F238E27FC236}">
                  <a16:creationId xmlns:a16="http://schemas.microsoft.com/office/drawing/2014/main" id="{BB82DFAE-0ACA-8810-A60E-B893EFD15F62}"/>
                </a:ext>
              </a:extLst>
            </p:cNvPr>
            <p:cNvSpPr txBox="1"/>
            <p:nvPr/>
          </p:nvSpPr>
          <p:spPr>
            <a:xfrm>
              <a:off x="617994" y="2512531"/>
              <a:ext cx="2258338" cy="307777"/>
            </a:xfrm>
            <a:prstGeom prst="rect">
              <a:avLst/>
            </a:prstGeom>
            <a:noFill/>
          </p:spPr>
          <p:txBody>
            <a:bodyPr wrap="square">
              <a:spAutoFit/>
            </a:bodyPr>
            <a:lstStyle/>
            <a:p>
              <a:r>
                <a:rPr lang="es-MX" dirty="0">
                  <a:solidFill>
                    <a:schemeClr val="accent4">
                      <a:lumMod val="20000"/>
                      <a:lumOff val="80000"/>
                    </a:schemeClr>
                  </a:solidFill>
                  <a:latin typeface="Noto Sans" panose="020B0502040504020204" pitchFamily="34" charset="0"/>
                  <a:ea typeface="Noto Sans" panose="020B0502040504020204" pitchFamily="34" charset="0"/>
                  <a:cs typeface="Noto Sans" panose="020B0502040504020204" pitchFamily="34" charset="0"/>
                </a:rPr>
                <a:t>Datos de texto libre </a:t>
              </a:r>
            </a:p>
          </p:txBody>
        </p:sp>
      </p:grpSp>
      <p:sp>
        <p:nvSpPr>
          <p:cNvPr id="17" name="CuadroTexto 16">
            <a:extLst>
              <a:ext uri="{FF2B5EF4-FFF2-40B4-BE49-F238E27FC236}">
                <a16:creationId xmlns:a16="http://schemas.microsoft.com/office/drawing/2014/main" id="{04529FFA-D718-D18C-6EEA-AEFF783261AA}"/>
              </a:ext>
            </a:extLst>
          </p:cNvPr>
          <p:cNvSpPr txBox="1"/>
          <p:nvPr/>
        </p:nvSpPr>
        <p:spPr>
          <a:xfrm>
            <a:off x="841187" y="3382216"/>
            <a:ext cx="2603569" cy="954107"/>
          </a:xfrm>
          <a:prstGeom prst="rect">
            <a:avLst/>
          </a:prstGeom>
          <a:noFill/>
        </p:spPr>
        <p:txBody>
          <a:bodyPr wrap="square">
            <a:spAutoFit/>
          </a:bodyPr>
          <a:lstStyle/>
          <a:p>
            <a:r>
              <a:rPr lang="es-MX" dirty="0">
                <a:latin typeface="Noto Sans" panose="020B0502040504020204" pitchFamily="34" charset="0"/>
                <a:ea typeface="Noto Sans" panose="020B0502040504020204" pitchFamily="34" charset="0"/>
                <a:cs typeface="Noto Sans" panose="020B0502040504020204" pitchFamily="34" charset="0"/>
              </a:rPr>
              <a:t>Nota: Los campos de texto libre están delimitados por un número máximo de caracteres.</a:t>
            </a:r>
            <a:endParaRPr lang="es-MX" dirty="0"/>
          </a:p>
        </p:txBody>
      </p:sp>
      <p:sp>
        <p:nvSpPr>
          <p:cNvPr id="18" name="CuadroTexto 17">
            <a:extLst>
              <a:ext uri="{FF2B5EF4-FFF2-40B4-BE49-F238E27FC236}">
                <a16:creationId xmlns:a16="http://schemas.microsoft.com/office/drawing/2014/main" id="{4FF0E1CB-92F9-9949-817B-4C4F73B26A8F}"/>
              </a:ext>
            </a:extLst>
          </p:cNvPr>
          <p:cNvSpPr txBox="1"/>
          <p:nvPr/>
        </p:nvSpPr>
        <p:spPr>
          <a:xfrm>
            <a:off x="7585257" y="5076995"/>
            <a:ext cx="3768543" cy="954107"/>
          </a:xfrm>
          <a:prstGeom prst="rect">
            <a:avLst/>
          </a:prstGeom>
          <a:solidFill>
            <a:schemeClr val="bg2">
              <a:lumMod val="40000"/>
              <a:lumOff val="60000"/>
            </a:schemeClr>
          </a:solidFill>
        </p:spPr>
        <p:txBody>
          <a:bodyPr wrap="square">
            <a:spAutoFit/>
          </a:bodyPr>
          <a:lstStyle/>
          <a:p>
            <a:pPr marL="285750" indent="-285750">
              <a:buFont typeface="Wingdings" panose="05000000000000000000" pitchFamily="2" charset="2"/>
              <a:buChar char="Ø"/>
            </a:pPr>
            <a:r>
              <a:rPr lang="es-MX" dirty="0">
                <a:latin typeface="Noto Sans" panose="020B0502040504020204" pitchFamily="34" charset="0"/>
                <a:ea typeface="Noto Sans" panose="020B0502040504020204" pitchFamily="34" charset="0"/>
                <a:cs typeface="Noto Sans" panose="020B0502040504020204" pitchFamily="34" charset="0"/>
              </a:rPr>
              <a:t>Población indígena</a:t>
            </a:r>
          </a:p>
          <a:p>
            <a:pPr marL="285750" indent="-285750">
              <a:buFont typeface="Wingdings" panose="05000000000000000000" pitchFamily="2" charset="2"/>
              <a:buChar char="Ø"/>
            </a:pPr>
            <a:r>
              <a:rPr lang="es-MX" dirty="0">
                <a:latin typeface="Noto Sans" panose="020B0502040504020204" pitchFamily="34" charset="0"/>
                <a:ea typeface="Noto Sans" panose="020B0502040504020204" pitchFamily="34" charset="0"/>
                <a:cs typeface="Noto Sans" panose="020B0502040504020204" pitchFamily="34" charset="0"/>
              </a:rPr>
              <a:t>Población afrodescendiente</a:t>
            </a:r>
          </a:p>
          <a:p>
            <a:pPr marL="285750" indent="-285750">
              <a:buFont typeface="Wingdings" panose="05000000000000000000" pitchFamily="2" charset="2"/>
              <a:buChar char="Ø"/>
            </a:pPr>
            <a:r>
              <a:rPr lang="es-MX" dirty="0">
                <a:latin typeface="Noto Sans" panose="020B0502040504020204" pitchFamily="34" charset="0"/>
                <a:ea typeface="Noto Sans" panose="020B0502040504020204" pitchFamily="34" charset="0"/>
                <a:cs typeface="Noto Sans" panose="020B0502040504020204" pitchFamily="34" charset="0"/>
              </a:rPr>
              <a:t>Personas con alguna discapacidad </a:t>
            </a:r>
          </a:p>
          <a:p>
            <a:pPr marL="285750" indent="-285750">
              <a:buFont typeface="Wingdings" panose="05000000000000000000" pitchFamily="2" charset="2"/>
              <a:buChar char="Ø"/>
            </a:pPr>
            <a:r>
              <a:rPr lang="es-MX" dirty="0">
                <a:latin typeface="Noto Sans" panose="020B0502040504020204" pitchFamily="34" charset="0"/>
                <a:ea typeface="Noto Sans" panose="020B0502040504020204" pitchFamily="34" charset="0"/>
                <a:cs typeface="Noto Sans" panose="020B0502040504020204" pitchFamily="34" charset="0"/>
              </a:rPr>
              <a:t>Personas de la diversidad sexual</a:t>
            </a:r>
          </a:p>
        </p:txBody>
      </p:sp>
      <p:grpSp>
        <p:nvGrpSpPr>
          <p:cNvPr id="19" name="Grupo 18">
            <a:extLst>
              <a:ext uri="{FF2B5EF4-FFF2-40B4-BE49-F238E27FC236}">
                <a16:creationId xmlns:a16="http://schemas.microsoft.com/office/drawing/2014/main" id="{4CE0125A-77C9-246C-8A22-0B5EF03F5B99}"/>
              </a:ext>
            </a:extLst>
          </p:cNvPr>
          <p:cNvGrpSpPr/>
          <p:nvPr/>
        </p:nvGrpSpPr>
        <p:grpSpPr>
          <a:xfrm>
            <a:off x="3984120" y="5382789"/>
            <a:ext cx="2601980" cy="418744"/>
            <a:chOff x="3870096" y="5407031"/>
            <a:chExt cx="2601980" cy="418744"/>
          </a:xfrm>
        </p:grpSpPr>
        <p:sp>
          <p:nvSpPr>
            <p:cNvPr id="20" name="Rectángulo 19">
              <a:extLst>
                <a:ext uri="{FF2B5EF4-FFF2-40B4-BE49-F238E27FC236}">
                  <a16:creationId xmlns:a16="http://schemas.microsoft.com/office/drawing/2014/main" id="{0FDEFE9A-A0D5-10C4-1315-C290E30BE81F}"/>
                </a:ext>
              </a:extLst>
            </p:cNvPr>
            <p:cNvSpPr/>
            <p:nvPr/>
          </p:nvSpPr>
          <p:spPr>
            <a:xfrm>
              <a:off x="3870096" y="5407031"/>
              <a:ext cx="2601980" cy="418744"/>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1" name="CuadroTexto 20">
              <a:extLst>
                <a:ext uri="{FF2B5EF4-FFF2-40B4-BE49-F238E27FC236}">
                  <a16:creationId xmlns:a16="http://schemas.microsoft.com/office/drawing/2014/main" id="{934B6AC9-0F84-E128-DBEC-D42E11CBC466}"/>
                </a:ext>
              </a:extLst>
            </p:cNvPr>
            <p:cNvSpPr txBox="1"/>
            <p:nvPr/>
          </p:nvSpPr>
          <p:spPr>
            <a:xfrm>
              <a:off x="3909901" y="5464460"/>
              <a:ext cx="2522370" cy="307777"/>
            </a:xfrm>
            <a:prstGeom prst="rect">
              <a:avLst/>
            </a:prstGeom>
            <a:noFill/>
          </p:spPr>
          <p:txBody>
            <a:bodyPr wrap="square">
              <a:spAutoFit/>
            </a:bodyPr>
            <a:lstStyle/>
            <a:p>
              <a:r>
                <a:rPr lang="es-MX" dirty="0">
                  <a:solidFill>
                    <a:schemeClr val="accent4">
                      <a:lumMod val="20000"/>
                      <a:lumOff val="80000"/>
                    </a:schemeClr>
                  </a:solidFill>
                  <a:latin typeface="Noto Sans" panose="020B0502040504020204" pitchFamily="34" charset="0"/>
                  <a:ea typeface="Noto Sans" panose="020B0502040504020204" pitchFamily="34" charset="0"/>
                  <a:cs typeface="Noto Sans" panose="020B0502040504020204" pitchFamily="34" charset="0"/>
                </a:rPr>
                <a:t>Datos de opción múltiple</a:t>
              </a:r>
            </a:p>
          </p:txBody>
        </p:sp>
      </p:grpSp>
      <p:sp>
        <p:nvSpPr>
          <p:cNvPr id="6" name="Flecha: a la derecha 5">
            <a:extLst>
              <a:ext uri="{FF2B5EF4-FFF2-40B4-BE49-F238E27FC236}">
                <a16:creationId xmlns:a16="http://schemas.microsoft.com/office/drawing/2014/main" id="{B935E7D2-32BB-BCC6-AFAE-C325AF59706A}"/>
              </a:ext>
            </a:extLst>
          </p:cNvPr>
          <p:cNvSpPr/>
          <p:nvPr/>
        </p:nvSpPr>
        <p:spPr>
          <a:xfrm>
            <a:off x="3276442" y="2766867"/>
            <a:ext cx="541486" cy="184720"/>
          </a:xfrm>
          <a:prstGeom prst="rightArrow">
            <a:avLst/>
          </a:prstGeom>
          <a:solidFill>
            <a:schemeClr val="accent2">
              <a:lumMod val="75000"/>
            </a:schemeClr>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Flecha: a la derecha 6">
            <a:extLst>
              <a:ext uri="{FF2B5EF4-FFF2-40B4-BE49-F238E27FC236}">
                <a16:creationId xmlns:a16="http://schemas.microsoft.com/office/drawing/2014/main" id="{06229D67-830F-DEF8-309A-A85373BD3B9B}"/>
              </a:ext>
            </a:extLst>
          </p:cNvPr>
          <p:cNvSpPr/>
          <p:nvPr/>
        </p:nvSpPr>
        <p:spPr>
          <a:xfrm>
            <a:off x="6814935" y="5440218"/>
            <a:ext cx="541486" cy="184720"/>
          </a:xfrm>
          <a:prstGeom prst="rightArrow">
            <a:avLst/>
          </a:prstGeom>
          <a:solidFill>
            <a:schemeClr val="accent2">
              <a:lumMod val="75000"/>
            </a:schemeClr>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4" name="Imagen 23">
            <a:extLst>
              <a:ext uri="{FF2B5EF4-FFF2-40B4-BE49-F238E27FC236}">
                <a16:creationId xmlns:a16="http://schemas.microsoft.com/office/drawing/2014/main" id="{880409C8-E976-4193-B902-2509FDB90120}"/>
              </a:ext>
            </a:extLst>
          </p:cNvPr>
          <p:cNvPicPr>
            <a:picLocks noChangeAspect="1"/>
          </p:cNvPicPr>
          <p:nvPr/>
        </p:nvPicPr>
        <p:blipFill>
          <a:blip r:embed="rId5"/>
          <a:stretch>
            <a:fillRect/>
          </a:stretch>
        </p:blipFill>
        <p:spPr>
          <a:xfrm>
            <a:off x="3984120" y="1996455"/>
            <a:ext cx="7903080" cy="2871877"/>
          </a:xfrm>
          <a:prstGeom prst="rect">
            <a:avLst/>
          </a:prstGeom>
        </p:spPr>
      </p:pic>
    </p:spTree>
    <p:extLst>
      <p:ext uri="{BB962C8B-B14F-4D97-AF65-F5344CB8AC3E}">
        <p14:creationId xmlns:p14="http://schemas.microsoft.com/office/powerpoint/2010/main" val="5917130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a:extLst>
            <a:ext uri="{FF2B5EF4-FFF2-40B4-BE49-F238E27FC236}">
              <a16:creationId xmlns:a16="http://schemas.microsoft.com/office/drawing/2014/main" id="{1EC2EBFB-F37C-F5E4-A9E3-21674D3BCCAD}"/>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E630BA3A-3965-ADC5-7864-E14E9F59D1D5}"/>
              </a:ext>
            </a:extLst>
          </p:cNvPr>
          <p:cNvPicPr>
            <a:picLocks noChangeAspect="1"/>
          </p:cNvPicPr>
          <p:nvPr/>
        </p:nvPicPr>
        <p:blipFill>
          <a:blip r:embed="rId4"/>
          <a:srcRect/>
          <a:stretch/>
        </p:blipFill>
        <p:spPr>
          <a:xfrm>
            <a:off x="6432271" y="361701"/>
            <a:ext cx="5360592" cy="648948"/>
          </a:xfrm>
          <a:prstGeom prst="rect">
            <a:avLst/>
          </a:prstGeom>
        </p:spPr>
      </p:pic>
      <p:cxnSp>
        <p:nvCxnSpPr>
          <p:cNvPr id="8" name="Google Shape;144;p7">
            <a:extLst>
              <a:ext uri="{FF2B5EF4-FFF2-40B4-BE49-F238E27FC236}">
                <a16:creationId xmlns:a16="http://schemas.microsoft.com/office/drawing/2014/main" id="{0D5BC803-7283-3FAB-907D-2FC2DA35397E}"/>
              </a:ext>
            </a:extLst>
          </p:cNvPr>
          <p:cNvCxnSpPr/>
          <p:nvPr/>
        </p:nvCxnSpPr>
        <p:spPr>
          <a:xfrm>
            <a:off x="0" y="1475211"/>
            <a:ext cx="6009861" cy="0"/>
          </a:xfrm>
          <a:prstGeom prst="straightConnector1">
            <a:avLst/>
          </a:prstGeom>
          <a:noFill/>
          <a:ln w="38100" cap="flat" cmpd="sng">
            <a:solidFill>
              <a:srgbClr val="B7903D"/>
            </a:solidFill>
            <a:prstDash val="solid"/>
            <a:miter lim="800000"/>
            <a:headEnd type="none" w="sm" len="sm"/>
            <a:tailEnd type="none" w="sm" len="sm"/>
          </a:ln>
        </p:spPr>
      </p:cxnSp>
      <p:sp>
        <p:nvSpPr>
          <p:cNvPr id="4" name="Marcador de número de diapositiva 3">
            <a:extLst>
              <a:ext uri="{FF2B5EF4-FFF2-40B4-BE49-F238E27FC236}">
                <a16:creationId xmlns:a16="http://schemas.microsoft.com/office/drawing/2014/main" id="{235F0717-3934-BF6D-2CCC-CC96554ECF7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13</a:t>
            </a:fld>
            <a:endParaRPr lang="es-MX"/>
          </a:p>
        </p:txBody>
      </p:sp>
      <p:sp>
        <p:nvSpPr>
          <p:cNvPr id="5" name="CuadroTexto 4">
            <a:extLst>
              <a:ext uri="{FF2B5EF4-FFF2-40B4-BE49-F238E27FC236}">
                <a16:creationId xmlns:a16="http://schemas.microsoft.com/office/drawing/2014/main" id="{675A2A91-4E15-8C54-7D7E-C7B83F7E14C8}"/>
              </a:ext>
            </a:extLst>
          </p:cNvPr>
          <p:cNvSpPr txBox="1"/>
          <p:nvPr/>
        </p:nvSpPr>
        <p:spPr>
          <a:xfrm>
            <a:off x="320080" y="4350591"/>
            <a:ext cx="3800427" cy="738664"/>
          </a:xfrm>
          <a:prstGeom prst="rect">
            <a:avLst/>
          </a:prstGeom>
          <a:noFill/>
        </p:spPr>
        <p:txBody>
          <a:bodyPr wrap="square">
            <a:spAutoFit/>
          </a:bodyPr>
          <a:lstStyle/>
          <a:p>
            <a:pPr algn="just"/>
            <a:r>
              <a:rPr lang="es-MX" b="1" dirty="0">
                <a:latin typeface="Noto Sans" panose="020B0502040504020204" pitchFamily="34" charset="0"/>
                <a:ea typeface="Noto Sans" panose="020B0502040504020204" pitchFamily="34" charset="0"/>
                <a:cs typeface="Noto Sans" panose="020B0502040504020204" pitchFamily="34" charset="0"/>
              </a:rPr>
              <a:t>Nota: </a:t>
            </a:r>
            <a:r>
              <a:rPr lang="es-MX" dirty="0">
                <a:latin typeface="Noto Sans" panose="020B0502040504020204" pitchFamily="34" charset="0"/>
                <a:ea typeface="Noto Sans" panose="020B0502040504020204" pitchFamily="34" charset="0"/>
                <a:cs typeface="Noto Sans" panose="020B0502040504020204" pitchFamily="34" charset="0"/>
              </a:rPr>
              <a:t>Es importante tener actualizada la información en el perfil único RIZOMA de los responsables.</a:t>
            </a:r>
          </a:p>
        </p:txBody>
      </p:sp>
      <p:sp>
        <p:nvSpPr>
          <p:cNvPr id="6" name="CuadroTexto 5">
            <a:extLst>
              <a:ext uri="{FF2B5EF4-FFF2-40B4-BE49-F238E27FC236}">
                <a16:creationId xmlns:a16="http://schemas.microsoft.com/office/drawing/2014/main" id="{651BCBA2-2846-03A0-B74B-697A68F6A842}"/>
              </a:ext>
            </a:extLst>
          </p:cNvPr>
          <p:cNvSpPr txBox="1"/>
          <p:nvPr/>
        </p:nvSpPr>
        <p:spPr>
          <a:xfrm>
            <a:off x="187183" y="1623467"/>
            <a:ext cx="11021144" cy="523220"/>
          </a:xfrm>
          <a:prstGeom prst="rect">
            <a:avLst/>
          </a:prstGeom>
          <a:noFill/>
        </p:spPr>
        <p:txBody>
          <a:bodyPr wrap="square">
            <a:spAutoFit/>
          </a:bodyPr>
          <a:lstStyle/>
          <a:p>
            <a:pPr marL="285750" indent="-285750">
              <a:buFont typeface="Wingdings" panose="05000000000000000000" pitchFamily="2" charset="2"/>
              <a:buChar char="v"/>
            </a:pPr>
            <a:r>
              <a:rPr lang="es-MX" dirty="0">
                <a:latin typeface="Noto Sans" panose="020B0502040504020204" pitchFamily="34" charset="0"/>
                <a:ea typeface="Noto Sans" panose="020B0502040504020204" pitchFamily="34" charset="0"/>
                <a:cs typeface="Noto Sans" panose="020B0502040504020204" pitchFamily="34" charset="0"/>
              </a:rPr>
              <a:t>En esta sección aparecen datos del Beneficiario (quien tiene el Rol de Responsable Técnico); dar clic en </a:t>
            </a:r>
            <a:r>
              <a:rPr lang="es-MX" b="1" dirty="0">
                <a:solidFill>
                  <a:schemeClr val="tx1"/>
                </a:solidFill>
                <a:latin typeface="Noto Sans" panose="020B0502040504020204" pitchFamily="34" charset="0"/>
                <a:ea typeface="Noto Sans" panose="020B0502040504020204" pitchFamily="34" charset="0"/>
                <a:cs typeface="Noto Sans" panose="020B0502040504020204" pitchFamily="34" charset="0"/>
              </a:rPr>
              <a:t>Seleccionar Institución </a:t>
            </a:r>
            <a:r>
              <a:rPr lang="es-MX" dirty="0">
                <a:solidFill>
                  <a:schemeClr val="tx1"/>
                </a:solidFill>
                <a:latin typeface="Noto Sans" panose="020B0502040504020204" pitchFamily="34" charset="0"/>
                <a:ea typeface="Noto Sans" panose="020B0502040504020204" pitchFamily="34" charset="0"/>
                <a:cs typeface="Noto Sans" panose="020B0502040504020204" pitchFamily="34" charset="0"/>
              </a:rPr>
              <a:t>para </a:t>
            </a:r>
            <a:r>
              <a:rPr lang="es-MX" dirty="0">
                <a:latin typeface="Noto Sans" panose="020B0502040504020204" pitchFamily="34" charset="0"/>
                <a:ea typeface="Noto Sans" panose="020B0502040504020204" pitchFamily="34" charset="0"/>
                <a:cs typeface="Noto Sans" panose="020B0502040504020204" pitchFamily="34" charset="0"/>
              </a:rPr>
              <a:t>completar los datos (Entidad Federativa y Municipio).</a:t>
            </a:r>
          </a:p>
        </p:txBody>
      </p:sp>
      <p:pic>
        <p:nvPicPr>
          <p:cNvPr id="7" name="Imagen 6">
            <a:extLst>
              <a:ext uri="{FF2B5EF4-FFF2-40B4-BE49-F238E27FC236}">
                <a16:creationId xmlns:a16="http://schemas.microsoft.com/office/drawing/2014/main" id="{B4746A37-5CC3-010D-F2D6-D169C826A394}"/>
              </a:ext>
            </a:extLst>
          </p:cNvPr>
          <p:cNvPicPr>
            <a:picLocks noChangeAspect="1"/>
          </p:cNvPicPr>
          <p:nvPr/>
        </p:nvPicPr>
        <p:blipFill>
          <a:blip r:embed="rId5"/>
          <a:srcRect l="13108" t="12407" r="33162" b="6161"/>
          <a:stretch/>
        </p:blipFill>
        <p:spPr>
          <a:xfrm>
            <a:off x="4230168" y="2146687"/>
            <a:ext cx="7751036" cy="4087109"/>
          </a:xfrm>
          <a:prstGeom prst="rect">
            <a:avLst/>
          </a:prstGeom>
        </p:spPr>
      </p:pic>
      <p:sp>
        <p:nvSpPr>
          <p:cNvPr id="9" name="CuadroTexto 8">
            <a:extLst>
              <a:ext uri="{FF2B5EF4-FFF2-40B4-BE49-F238E27FC236}">
                <a16:creationId xmlns:a16="http://schemas.microsoft.com/office/drawing/2014/main" id="{3655C907-1E0E-39BD-74E3-3B1BA25A8713}"/>
              </a:ext>
            </a:extLst>
          </p:cNvPr>
          <p:cNvSpPr txBox="1"/>
          <p:nvPr/>
        </p:nvSpPr>
        <p:spPr>
          <a:xfrm>
            <a:off x="320080" y="2914390"/>
            <a:ext cx="3800427" cy="738664"/>
          </a:xfrm>
          <a:prstGeom prst="rect">
            <a:avLst/>
          </a:prstGeom>
          <a:noFill/>
        </p:spPr>
        <p:txBody>
          <a:bodyPr wrap="square">
            <a:spAutoFit/>
          </a:bodyPr>
          <a:lstStyle/>
          <a:p>
            <a:pPr algn="just"/>
            <a:r>
              <a:rPr lang="es-MX" dirty="0">
                <a:latin typeface="Noto Sans" panose="020B0502040504020204" pitchFamily="34" charset="0"/>
                <a:ea typeface="Noto Sans" panose="020B0502040504020204" pitchFamily="34" charset="0"/>
                <a:cs typeface="Noto Sans" panose="020B0502040504020204" pitchFamily="34" charset="0"/>
              </a:rPr>
              <a:t>Con lo anterior se abre la opción para dar de alta al Representante Legal y Responsable Administrativo.</a:t>
            </a:r>
          </a:p>
        </p:txBody>
      </p:sp>
      <p:sp>
        <p:nvSpPr>
          <p:cNvPr id="11" name="CuadroTexto 10">
            <a:extLst>
              <a:ext uri="{FF2B5EF4-FFF2-40B4-BE49-F238E27FC236}">
                <a16:creationId xmlns:a16="http://schemas.microsoft.com/office/drawing/2014/main" id="{8054BFC8-3E9E-E006-7922-B4E1E1568CCD}"/>
              </a:ext>
            </a:extLst>
          </p:cNvPr>
          <p:cNvSpPr txBox="1"/>
          <p:nvPr/>
        </p:nvSpPr>
        <p:spPr>
          <a:xfrm>
            <a:off x="187183" y="1097412"/>
            <a:ext cx="5822678" cy="369332"/>
          </a:xfrm>
          <a:prstGeom prst="rect">
            <a:avLst/>
          </a:prstGeom>
          <a:noFill/>
        </p:spPr>
        <p:txBody>
          <a:bodyPr wrap="square">
            <a:spAutoFit/>
          </a:bodyPr>
          <a:lstStyle/>
          <a:p>
            <a:r>
              <a:rPr lang="es-MX" sz="1800" b="1" dirty="0">
                <a:solidFill>
                  <a:srgbClr val="691932"/>
                </a:solidFill>
                <a:latin typeface="Noto Sans" panose="020B0502040504020204" pitchFamily="34" charset="0"/>
                <a:ea typeface="Noto Sans" panose="020B0502040504020204" pitchFamily="34" charset="0"/>
                <a:cs typeface="Noto Sans" panose="020B0502040504020204" pitchFamily="34" charset="0"/>
              </a:rPr>
              <a:t>9. Beneficiario</a:t>
            </a:r>
          </a:p>
        </p:txBody>
      </p:sp>
      <p:sp>
        <p:nvSpPr>
          <p:cNvPr id="2" name="Rectángulo 1">
            <a:extLst>
              <a:ext uri="{FF2B5EF4-FFF2-40B4-BE49-F238E27FC236}">
                <a16:creationId xmlns:a16="http://schemas.microsoft.com/office/drawing/2014/main" id="{1BAB9EBF-DC39-2687-44F1-D491CE5F6722}"/>
              </a:ext>
            </a:extLst>
          </p:cNvPr>
          <p:cNvSpPr/>
          <p:nvPr/>
        </p:nvSpPr>
        <p:spPr>
          <a:xfrm>
            <a:off x="5576017" y="3327762"/>
            <a:ext cx="736006" cy="92360"/>
          </a:xfrm>
          <a:prstGeom prst="rect">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Rectángulo 9">
            <a:extLst>
              <a:ext uri="{FF2B5EF4-FFF2-40B4-BE49-F238E27FC236}">
                <a16:creationId xmlns:a16="http://schemas.microsoft.com/office/drawing/2014/main" id="{4512411C-0553-2BB5-BCC2-962F9CAFA603}"/>
              </a:ext>
            </a:extLst>
          </p:cNvPr>
          <p:cNvSpPr/>
          <p:nvPr/>
        </p:nvSpPr>
        <p:spPr>
          <a:xfrm>
            <a:off x="5843827" y="4109215"/>
            <a:ext cx="736006" cy="92360"/>
          </a:xfrm>
          <a:prstGeom prst="rect">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2" name="Rectángulo 11">
            <a:extLst>
              <a:ext uri="{FF2B5EF4-FFF2-40B4-BE49-F238E27FC236}">
                <a16:creationId xmlns:a16="http://schemas.microsoft.com/office/drawing/2014/main" id="{92D71CCA-9AE2-7372-E524-9714EAD5C4D3}"/>
              </a:ext>
            </a:extLst>
          </p:cNvPr>
          <p:cNvSpPr/>
          <p:nvPr/>
        </p:nvSpPr>
        <p:spPr>
          <a:xfrm>
            <a:off x="8817846" y="4719923"/>
            <a:ext cx="1675560" cy="917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42150911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a:extLst>
            <a:ext uri="{FF2B5EF4-FFF2-40B4-BE49-F238E27FC236}">
              <a16:creationId xmlns:a16="http://schemas.microsoft.com/office/drawing/2014/main" id="{52AD0FD1-2062-9A91-E7FF-90C14433F914}"/>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D00E4935-5F84-D830-9113-D1990AA22916}"/>
              </a:ext>
            </a:extLst>
          </p:cNvPr>
          <p:cNvPicPr>
            <a:picLocks noChangeAspect="1"/>
          </p:cNvPicPr>
          <p:nvPr/>
        </p:nvPicPr>
        <p:blipFill>
          <a:blip r:embed="rId4"/>
          <a:srcRect/>
          <a:stretch/>
        </p:blipFill>
        <p:spPr>
          <a:xfrm>
            <a:off x="6432271" y="361701"/>
            <a:ext cx="5360592" cy="648948"/>
          </a:xfrm>
          <a:prstGeom prst="rect">
            <a:avLst/>
          </a:prstGeom>
        </p:spPr>
      </p:pic>
      <p:cxnSp>
        <p:nvCxnSpPr>
          <p:cNvPr id="8" name="Google Shape;144;p7">
            <a:extLst>
              <a:ext uri="{FF2B5EF4-FFF2-40B4-BE49-F238E27FC236}">
                <a16:creationId xmlns:a16="http://schemas.microsoft.com/office/drawing/2014/main" id="{1C097178-34FA-1610-31A1-21C80AB1909C}"/>
              </a:ext>
            </a:extLst>
          </p:cNvPr>
          <p:cNvCxnSpPr/>
          <p:nvPr/>
        </p:nvCxnSpPr>
        <p:spPr>
          <a:xfrm>
            <a:off x="0" y="1475211"/>
            <a:ext cx="6009861" cy="0"/>
          </a:xfrm>
          <a:prstGeom prst="straightConnector1">
            <a:avLst/>
          </a:prstGeom>
          <a:noFill/>
          <a:ln w="38100" cap="flat" cmpd="sng">
            <a:solidFill>
              <a:srgbClr val="B7903D"/>
            </a:solidFill>
            <a:prstDash val="solid"/>
            <a:miter lim="800000"/>
            <a:headEnd type="none" w="sm" len="sm"/>
            <a:tailEnd type="none" w="sm" len="sm"/>
          </a:ln>
        </p:spPr>
      </p:cxnSp>
      <p:sp>
        <p:nvSpPr>
          <p:cNvPr id="4" name="Marcador de número de diapositiva 3">
            <a:extLst>
              <a:ext uri="{FF2B5EF4-FFF2-40B4-BE49-F238E27FC236}">
                <a16:creationId xmlns:a16="http://schemas.microsoft.com/office/drawing/2014/main" id="{0E92DB4A-6D30-7B9E-9FA1-5A2F8D5A04E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14</a:t>
            </a:fld>
            <a:endParaRPr lang="es-MX"/>
          </a:p>
        </p:txBody>
      </p:sp>
      <p:sp>
        <p:nvSpPr>
          <p:cNvPr id="2" name="CuadroTexto 1">
            <a:extLst>
              <a:ext uri="{FF2B5EF4-FFF2-40B4-BE49-F238E27FC236}">
                <a16:creationId xmlns:a16="http://schemas.microsoft.com/office/drawing/2014/main" id="{A86E2190-25FF-A481-9A8F-D1FF2DB09DA9}"/>
              </a:ext>
            </a:extLst>
          </p:cNvPr>
          <p:cNvSpPr txBox="1"/>
          <p:nvPr/>
        </p:nvSpPr>
        <p:spPr>
          <a:xfrm>
            <a:off x="9493965" y="2434048"/>
            <a:ext cx="2188548" cy="738664"/>
          </a:xfrm>
          <a:prstGeom prst="rect">
            <a:avLst/>
          </a:prstGeom>
          <a:noFill/>
        </p:spPr>
        <p:txBody>
          <a:bodyPr wrap="square">
            <a:spAutoFit/>
          </a:bodyPr>
          <a:lstStyle/>
          <a:p>
            <a:pPr algn="just"/>
            <a:r>
              <a:rPr lang="es-MX" dirty="0">
                <a:latin typeface="Noto Sans" panose="020B0502040504020204" pitchFamily="34" charset="0"/>
                <a:ea typeface="Noto Sans" panose="020B0502040504020204" pitchFamily="34" charset="0"/>
                <a:cs typeface="Noto Sans" panose="020B0502040504020204" pitchFamily="34" charset="0"/>
              </a:rPr>
              <a:t>Para agregar al </a:t>
            </a:r>
            <a:r>
              <a:rPr lang="es-MX" b="1" dirty="0">
                <a:latin typeface="Noto Sans" panose="020B0502040504020204" pitchFamily="34" charset="0"/>
                <a:ea typeface="Noto Sans" panose="020B0502040504020204" pitchFamily="34" charset="0"/>
                <a:cs typeface="Noto Sans" panose="020B0502040504020204" pitchFamily="34" charset="0"/>
              </a:rPr>
              <a:t>Representante Legal</a:t>
            </a:r>
            <a:r>
              <a:rPr lang="es-MX" dirty="0">
                <a:latin typeface="Noto Sans" panose="020B0502040504020204" pitchFamily="34" charset="0"/>
                <a:ea typeface="Noto Sans" panose="020B0502040504020204" pitchFamily="34" charset="0"/>
                <a:cs typeface="Noto Sans" panose="020B0502040504020204" pitchFamily="34" charset="0"/>
              </a:rPr>
              <a:t>, dar clic en </a:t>
            </a:r>
            <a:r>
              <a:rPr lang="es-MX" dirty="0">
                <a:solidFill>
                  <a:srgbClr val="9B2247"/>
                </a:solidFill>
                <a:latin typeface="Noto Sans" panose="020B0502040504020204" pitchFamily="34" charset="0"/>
                <a:ea typeface="Noto Sans" panose="020B0502040504020204" pitchFamily="34" charset="0"/>
                <a:cs typeface="Noto Sans" panose="020B0502040504020204" pitchFamily="34" charset="0"/>
              </a:rPr>
              <a:t>Seleccionar</a:t>
            </a:r>
            <a:r>
              <a:rPr lang="es-MX" dirty="0">
                <a:latin typeface="Noto Sans" panose="020B0502040504020204" pitchFamily="34" charset="0"/>
                <a:ea typeface="Noto Sans" panose="020B0502040504020204" pitchFamily="34" charset="0"/>
                <a:cs typeface="Noto Sans" panose="020B0502040504020204" pitchFamily="34" charset="0"/>
              </a:rPr>
              <a:t> </a:t>
            </a:r>
          </a:p>
        </p:txBody>
      </p:sp>
      <p:sp>
        <p:nvSpPr>
          <p:cNvPr id="5" name="CuadroTexto 4">
            <a:extLst>
              <a:ext uri="{FF2B5EF4-FFF2-40B4-BE49-F238E27FC236}">
                <a16:creationId xmlns:a16="http://schemas.microsoft.com/office/drawing/2014/main" id="{60706FEA-7B60-06DC-5C1C-BC3FA98EF981}"/>
              </a:ext>
            </a:extLst>
          </p:cNvPr>
          <p:cNvSpPr txBox="1"/>
          <p:nvPr/>
        </p:nvSpPr>
        <p:spPr>
          <a:xfrm>
            <a:off x="2028489" y="4883844"/>
            <a:ext cx="4320105" cy="523220"/>
          </a:xfrm>
          <a:prstGeom prst="rect">
            <a:avLst/>
          </a:prstGeom>
          <a:noFill/>
        </p:spPr>
        <p:txBody>
          <a:bodyPr wrap="square">
            <a:spAutoFit/>
          </a:bodyPr>
          <a:lstStyle/>
          <a:p>
            <a:pPr algn="just"/>
            <a:r>
              <a:rPr lang="es-MX" dirty="0">
                <a:latin typeface="Noto Sans" panose="020B0502040504020204" pitchFamily="34" charset="0"/>
                <a:ea typeface="Noto Sans" panose="020B0502040504020204" pitchFamily="34" charset="0"/>
                <a:cs typeface="Noto Sans" panose="020B0502040504020204" pitchFamily="34" charset="0"/>
              </a:rPr>
              <a:t>En el caso del </a:t>
            </a:r>
            <a:r>
              <a:rPr lang="es-MX" b="1" dirty="0">
                <a:latin typeface="Noto Sans" panose="020B0502040504020204" pitchFamily="34" charset="0"/>
                <a:ea typeface="Noto Sans" panose="020B0502040504020204" pitchFamily="34" charset="0"/>
                <a:cs typeface="Noto Sans" panose="020B0502040504020204" pitchFamily="34" charset="0"/>
              </a:rPr>
              <a:t>Representante legal</a:t>
            </a:r>
            <a:r>
              <a:rPr lang="es-MX" dirty="0">
                <a:latin typeface="Noto Sans" panose="020B0502040504020204" pitchFamily="34" charset="0"/>
                <a:ea typeface="Noto Sans" panose="020B0502040504020204" pitchFamily="34" charset="0"/>
                <a:cs typeface="Noto Sans" panose="020B0502040504020204" pitchFamily="34" charset="0"/>
              </a:rPr>
              <a:t>, aparece en automático el nombre.</a:t>
            </a:r>
          </a:p>
        </p:txBody>
      </p:sp>
      <p:pic>
        <p:nvPicPr>
          <p:cNvPr id="6" name="Imagen 5">
            <a:extLst>
              <a:ext uri="{FF2B5EF4-FFF2-40B4-BE49-F238E27FC236}">
                <a16:creationId xmlns:a16="http://schemas.microsoft.com/office/drawing/2014/main" id="{74474DF3-0A6F-F307-30E4-95EDDC1F83A5}"/>
              </a:ext>
            </a:extLst>
          </p:cNvPr>
          <p:cNvPicPr>
            <a:picLocks noChangeAspect="1"/>
          </p:cNvPicPr>
          <p:nvPr/>
        </p:nvPicPr>
        <p:blipFill>
          <a:blip r:embed="rId5"/>
          <a:stretch>
            <a:fillRect/>
          </a:stretch>
        </p:blipFill>
        <p:spPr>
          <a:xfrm>
            <a:off x="6526139" y="4439284"/>
            <a:ext cx="4062100" cy="1732846"/>
          </a:xfrm>
          <a:prstGeom prst="rect">
            <a:avLst/>
          </a:prstGeom>
        </p:spPr>
      </p:pic>
      <p:pic>
        <p:nvPicPr>
          <p:cNvPr id="7" name="Imagen 6">
            <a:extLst>
              <a:ext uri="{FF2B5EF4-FFF2-40B4-BE49-F238E27FC236}">
                <a16:creationId xmlns:a16="http://schemas.microsoft.com/office/drawing/2014/main" id="{20C8CEDC-BC82-1951-7B03-1E0BBDC88501}"/>
              </a:ext>
            </a:extLst>
          </p:cNvPr>
          <p:cNvPicPr>
            <a:picLocks noChangeAspect="1"/>
          </p:cNvPicPr>
          <p:nvPr/>
        </p:nvPicPr>
        <p:blipFill rotWithShape="1">
          <a:blip r:embed="rId6"/>
          <a:srcRect t="18400" b="-964"/>
          <a:stretch/>
        </p:blipFill>
        <p:spPr>
          <a:xfrm>
            <a:off x="104758" y="1511604"/>
            <a:ext cx="9188682" cy="2882819"/>
          </a:xfrm>
          <a:prstGeom prst="rect">
            <a:avLst/>
          </a:prstGeom>
        </p:spPr>
      </p:pic>
      <p:sp>
        <p:nvSpPr>
          <p:cNvPr id="9" name="Flecha: a la derecha 8">
            <a:extLst>
              <a:ext uri="{FF2B5EF4-FFF2-40B4-BE49-F238E27FC236}">
                <a16:creationId xmlns:a16="http://schemas.microsoft.com/office/drawing/2014/main" id="{5EE16432-7196-4C56-B867-6A3682E904B9}"/>
              </a:ext>
            </a:extLst>
          </p:cNvPr>
          <p:cNvSpPr/>
          <p:nvPr/>
        </p:nvSpPr>
        <p:spPr>
          <a:xfrm rot="10800000">
            <a:off x="9440714" y="3608261"/>
            <a:ext cx="541486" cy="184720"/>
          </a:xfrm>
          <a:prstGeom prst="rightArrow">
            <a:avLst/>
          </a:prstGeom>
          <a:solidFill>
            <a:schemeClr val="accent2">
              <a:lumMod val="75000"/>
            </a:schemeClr>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Flecha: a la derecha 10">
            <a:extLst>
              <a:ext uri="{FF2B5EF4-FFF2-40B4-BE49-F238E27FC236}">
                <a16:creationId xmlns:a16="http://schemas.microsoft.com/office/drawing/2014/main" id="{81D311B7-DFE8-83DA-62EC-E05B3F596CDB}"/>
              </a:ext>
            </a:extLst>
          </p:cNvPr>
          <p:cNvSpPr/>
          <p:nvPr/>
        </p:nvSpPr>
        <p:spPr>
          <a:xfrm>
            <a:off x="5557615" y="5382789"/>
            <a:ext cx="541486" cy="184720"/>
          </a:xfrm>
          <a:prstGeom prst="rightArrow">
            <a:avLst/>
          </a:prstGeom>
          <a:solidFill>
            <a:schemeClr val="accent2">
              <a:lumMod val="75000"/>
            </a:schemeClr>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CuadroTexto 11">
            <a:extLst>
              <a:ext uri="{FF2B5EF4-FFF2-40B4-BE49-F238E27FC236}">
                <a16:creationId xmlns:a16="http://schemas.microsoft.com/office/drawing/2014/main" id="{63D15762-513C-36D5-6D84-F169CE32ECFF}"/>
              </a:ext>
            </a:extLst>
          </p:cNvPr>
          <p:cNvSpPr txBox="1"/>
          <p:nvPr/>
        </p:nvSpPr>
        <p:spPr>
          <a:xfrm>
            <a:off x="187183" y="1097412"/>
            <a:ext cx="5822678" cy="369332"/>
          </a:xfrm>
          <a:prstGeom prst="rect">
            <a:avLst/>
          </a:prstGeom>
          <a:noFill/>
        </p:spPr>
        <p:txBody>
          <a:bodyPr wrap="square">
            <a:spAutoFit/>
          </a:bodyPr>
          <a:lstStyle/>
          <a:p>
            <a:r>
              <a:rPr lang="es-MX" sz="1800" b="1" dirty="0">
                <a:solidFill>
                  <a:srgbClr val="691932"/>
                </a:solidFill>
                <a:latin typeface="Noto Sans" panose="020B0502040504020204" pitchFamily="34" charset="0"/>
                <a:ea typeface="Noto Sans" panose="020B0502040504020204" pitchFamily="34" charset="0"/>
                <a:cs typeface="Noto Sans" panose="020B0502040504020204" pitchFamily="34" charset="0"/>
              </a:rPr>
              <a:t>9. Beneficiario</a:t>
            </a:r>
          </a:p>
        </p:txBody>
      </p:sp>
      <p:sp>
        <p:nvSpPr>
          <p:cNvPr id="10" name="Rectángulo 9">
            <a:extLst>
              <a:ext uri="{FF2B5EF4-FFF2-40B4-BE49-F238E27FC236}">
                <a16:creationId xmlns:a16="http://schemas.microsoft.com/office/drawing/2014/main" id="{01123665-3E82-837B-F1AC-1E5CC40C1984}"/>
              </a:ext>
            </a:extLst>
          </p:cNvPr>
          <p:cNvSpPr/>
          <p:nvPr/>
        </p:nvSpPr>
        <p:spPr>
          <a:xfrm>
            <a:off x="4910192" y="3172711"/>
            <a:ext cx="736006" cy="1919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3" name="Rectángulo 12">
            <a:extLst>
              <a:ext uri="{FF2B5EF4-FFF2-40B4-BE49-F238E27FC236}">
                <a16:creationId xmlns:a16="http://schemas.microsoft.com/office/drawing/2014/main" id="{3BFE442E-BFDF-BF02-6798-4EF961B09A11}"/>
              </a:ext>
            </a:extLst>
          </p:cNvPr>
          <p:cNvSpPr/>
          <p:nvPr/>
        </p:nvSpPr>
        <p:spPr>
          <a:xfrm>
            <a:off x="7495073" y="5417420"/>
            <a:ext cx="1453617" cy="2435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19275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a:extLst>
            <a:ext uri="{FF2B5EF4-FFF2-40B4-BE49-F238E27FC236}">
              <a16:creationId xmlns:a16="http://schemas.microsoft.com/office/drawing/2014/main" id="{0445269C-1FF0-3A21-1B8E-8369E5B06062}"/>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820BE79E-E246-D36B-DA70-A5E87F445AB5}"/>
              </a:ext>
            </a:extLst>
          </p:cNvPr>
          <p:cNvPicPr>
            <a:picLocks noChangeAspect="1"/>
          </p:cNvPicPr>
          <p:nvPr/>
        </p:nvPicPr>
        <p:blipFill>
          <a:blip r:embed="rId4"/>
          <a:srcRect/>
          <a:stretch/>
        </p:blipFill>
        <p:spPr>
          <a:xfrm>
            <a:off x="6432271" y="361701"/>
            <a:ext cx="5360592" cy="648948"/>
          </a:xfrm>
          <a:prstGeom prst="rect">
            <a:avLst/>
          </a:prstGeom>
        </p:spPr>
      </p:pic>
      <p:cxnSp>
        <p:nvCxnSpPr>
          <p:cNvPr id="8" name="Google Shape;144;p7">
            <a:extLst>
              <a:ext uri="{FF2B5EF4-FFF2-40B4-BE49-F238E27FC236}">
                <a16:creationId xmlns:a16="http://schemas.microsoft.com/office/drawing/2014/main" id="{F71EBC18-78D0-1EBA-ED0B-670915338B6C}"/>
              </a:ext>
            </a:extLst>
          </p:cNvPr>
          <p:cNvCxnSpPr/>
          <p:nvPr/>
        </p:nvCxnSpPr>
        <p:spPr>
          <a:xfrm>
            <a:off x="0" y="1475211"/>
            <a:ext cx="6009861" cy="0"/>
          </a:xfrm>
          <a:prstGeom prst="straightConnector1">
            <a:avLst/>
          </a:prstGeom>
          <a:noFill/>
          <a:ln w="38100" cap="flat" cmpd="sng">
            <a:solidFill>
              <a:srgbClr val="B7903D"/>
            </a:solidFill>
            <a:prstDash val="solid"/>
            <a:miter lim="800000"/>
            <a:headEnd type="none" w="sm" len="sm"/>
            <a:tailEnd type="none" w="sm" len="sm"/>
          </a:ln>
        </p:spPr>
      </p:cxnSp>
      <p:sp>
        <p:nvSpPr>
          <p:cNvPr id="4" name="Marcador de número de diapositiva 3">
            <a:extLst>
              <a:ext uri="{FF2B5EF4-FFF2-40B4-BE49-F238E27FC236}">
                <a16:creationId xmlns:a16="http://schemas.microsoft.com/office/drawing/2014/main" id="{85DD97B3-5501-A874-2CF9-929768AFC2C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15</a:t>
            </a:fld>
            <a:endParaRPr lang="es-MX"/>
          </a:p>
        </p:txBody>
      </p:sp>
      <p:sp>
        <p:nvSpPr>
          <p:cNvPr id="2" name="CuadroTexto 1">
            <a:extLst>
              <a:ext uri="{FF2B5EF4-FFF2-40B4-BE49-F238E27FC236}">
                <a16:creationId xmlns:a16="http://schemas.microsoft.com/office/drawing/2014/main" id="{37DA0008-3A63-D18A-9523-4B2A60FCFD18}"/>
              </a:ext>
            </a:extLst>
          </p:cNvPr>
          <p:cNvSpPr txBox="1"/>
          <p:nvPr/>
        </p:nvSpPr>
        <p:spPr>
          <a:xfrm>
            <a:off x="10188477" y="1843368"/>
            <a:ext cx="1604386" cy="1169551"/>
          </a:xfrm>
          <a:prstGeom prst="rect">
            <a:avLst/>
          </a:prstGeom>
          <a:noFill/>
        </p:spPr>
        <p:txBody>
          <a:bodyPr wrap="square">
            <a:spAutoFit/>
          </a:bodyPr>
          <a:lstStyle/>
          <a:p>
            <a:pPr algn="just"/>
            <a:r>
              <a:rPr lang="es-MX" dirty="0">
                <a:latin typeface="Noto Sans" panose="020B0502040504020204" pitchFamily="34" charset="0"/>
                <a:ea typeface="Noto Sans" panose="020B0502040504020204" pitchFamily="34" charset="0"/>
                <a:cs typeface="Noto Sans" panose="020B0502040504020204" pitchFamily="34" charset="0"/>
              </a:rPr>
              <a:t>Para agregar al </a:t>
            </a:r>
            <a:r>
              <a:rPr lang="es-MX" b="1" dirty="0">
                <a:latin typeface="Noto Sans" panose="020B0502040504020204" pitchFamily="34" charset="0"/>
                <a:ea typeface="Noto Sans" panose="020B0502040504020204" pitchFamily="34" charset="0"/>
                <a:cs typeface="Noto Sans" panose="020B0502040504020204" pitchFamily="34" charset="0"/>
              </a:rPr>
              <a:t>Responsable Administrativo</a:t>
            </a:r>
            <a:r>
              <a:rPr lang="es-MX" dirty="0">
                <a:latin typeface="Noto Sans" panose="020B0502040504020204" pitchFamily="34" charset="0"/>
                <a:ea typeface="Noto Sans" panose="020B0502040504020204" pitchFamily="34" charset="0"/>
                <a:cs typeface="Noto Sans" panose="020B0502040504020204" pitchFamily="34" charset="0"/>
              </a:rPr>
              <a:t>, dar clic en </a:t>
            </a:r>
            <a:r>
              <a:rPr lang="es-MX" dirty="0">
                <a:solidFill>
                  <a:srgbClr val="9B2247"/>
                </a:solidFill>
                <a:latin typeface="Noto Sans" panose="020B0502040504020204" pitchFamily="34" charset="0"/>
                <a:ea typeface="Noto Sans" panose="020B0502040504020204" pitchFamily="34" charset="0"/>
                <a:cs typeface="Noto Sans" panose="020B0502040504020204" pitchFamily="34" charset="0"/>
              </a:rPr>
              <a:t>Seleccionar</a:t>
            </a:r>
            <a:r>
              <a:rPr lang="es-MX" dirty="0">
                <a:latin typeface="Noto Sans" panose="020B0502040504020204" pitchFamily="34" charset="0"/>
                <a:ea typeface="Noto Sans" panose="020B0502040504020204" pitchFamily="34" charset="0"/>
                <a:cs typeface="Noto Sans" panose="020B0502040504020204" pitchFamily="34" charset="0"/>
              </a:rPr>
              <a:t>.</a:t>
            </a:r>
          </a:p>
        </p:txBody>
      </p:sp>
      <p:pic>
        <p:nvPicPr>
          <p:cNvPr id="5" name="Imagen 4">
            <a:extLst>
              <a:ext uri="{FF2B5EF4-FFF2-40B4-BE49-F238E27FC236}">
                <a16:creationId xmlns:a16="http://schemas.microsoft.com/office/drawing/2014/main" id="{EDDC6B30-915D-2296-9392-F7F7257CBE1E}"/>
              </a:ext>
            </a:extLst>
          </p:cNvPr>
          <p:cNvPicPr>
            <a:picLocks noChangeAspect="1"/>
          </p:cNvPicPr>
          <p:nvPr/>
        </p:nvPicPr>
        <p:blipFill>
          <a:blip r:embed="rId5"/>
          <a:srcRect l="5344" t="3735" r="14749" b="3130"/>
          <a:stretch/>
        </p:blipFill>
        <p:spPr>
          <a:xfrm>
            <a:off x="5528926" y="3845638"/>
            <a:ext cx="4187641" cy="2341463"/>
          </a:xfrm>
          <a:prstGeom prst="rect">
            <a:avLst/>
          </a:prstGeom>
        </p:spPr>
      </p:pic>
      <p:sp>
        <p:nvSpPr>
          <p:cNvPr id="6" name="CuadroTexto 5">
            <a:extLst>
              <a:ext uri="{FF2B5EF4-FFF2-40B4-BE49-F238E27FC236}">
                <a16:creationId xmlns:a16="http://schemas.microsoft.com/office/drawing/2014/main" id="{84B35E05-D3CC-E7F6-60F1-90CF4C32F99D}"/>
              </a:ext>
            </a:extLst>
          </p:cNvPr>
          <p:cNvSpPr txBox="1"/>
          <p:nvPr/>
        </p:nvSpPr>
        <p:spPr>
          <a:xfrm>
            <a:off x="1478221" y="4644125"/>
            <a:ext cx="3579554" cy="738664"/>
          </a:xfrm>
          <a:prstGeom prst="rect">
            <a:avLst/>
          </a:prstGeom>
          <a:noFill/>
        </p:spPr>
        <p:txBody>
          <a:bodyPr wrap="square">
            <a:spAutoFit/>
          </a:bodyPr>
          <a:lstStyle/>
          <a:p>
            <a:pPr algn="just"/>
            <a:r>
              <a:rPr lang="es-MX" dirty="0">
                <a:latin typeface="Noto Sans" panose="020B0502040504020204" pitchFamily="34" charset="0"/>
                <a:ea typeface="Noto Sans" panose="020B0502040504020204" pitchFamily="34" charset="0"/>
                <a:cs typeface="Noto Sans" panose="020B0502040504020204" pitchFamily="34" charset="0"/>
              </a:rPr>
              <a:t>Para el </a:t>
            </a:r>
            <a:r>
              <a:rPr lang="es-MX" b="1" dirty="0">
                <a:latin typeface="Noto Sans" panose="020B0502040504020204" pitchFamily="34" charset="0"/>
                <a:ea typeface="Noto Sans" panose="020B0502040504020204" pitchFamily="34" charset="0"/>
                <a:cs typeface="Noto Sans" panose="020B0502040504020204" pitchFamily="34" charset="0"/>
              </a:rPr>
              <a:t>Responsable Administrativo</a:t>
            </a:r>
            <a:r>
              <a:rPr lang="es-MX" dirty="0">
                <a:latin typeface="Noto Sans" panose="020B0502040504020204" pitchFamily="34" charset="0"/>
                <a:ea typeface="Noto Sans" panose="020B0502040504020204" pitchFamily="34" charset="0"/>
                <a:cs typeface="Noto Sans" panose="020B0502040504020204" pitchFamily="34" charset="0"/>
              </a:rPr>
              <a:t>, capturar el número de CVU y número telefónico de contacto.</a:t>
            </a:r>
            <a:endParaRPr lang="es-MX" dirty="0"/>
          </a:p>
        </p:txBody>
      </p:sp>
      <p:sp>
        <p:nvSpPr>
          <p:cNvPr id="7" name="Flecha: a la derecha 6">
            <a:extLst>
              <a:ext uri="{FF2B5EF4-FFF2-40B4-BE49-F238E27FC236}">
                <a16:creationId xmlns:a16="http://schemas.microsoft.com/office/drawing/2014/main" id="{FA62AD9B-A401-4885-9940-97AA9143ACE4}"/>
              </a:ext>
            </a:extLst>
          </p:cNvPr>
          <p:cNvSpPr/>
          <p:nvPr/>
        </p:nvSpPr>
        <p:spPr>
          <a:xfrm rot="10800000">
            <a:off x="10188477" y="3416474"/>
            <a:ext cx="541486" cy="184720"/>
          </a:xfrm>
          <a:prstGeom prst="rightArrow">
            <a:avLst/>
          </a:prstGeom>
          <a:solidFill>
            <a:schemeClr val="accent2">
              <a:lumMod val="75000"/>
            </a:schemeClr>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9" name="Imagen 8">
            <a:extLst>
              <a:ext uri="{FF2B5EF4-FFF2-40B4-BE49-F238E27FC236}">
                <a16:creationId xmlns:a16="http://schemas.microsoft.com/office/drawing/2014/main" id="{F3A67D3B-6DCF-9B8B-B386-EFEC21A25D58}"/>
              </a:ext>
            </a:extLst>
          </p:cNvPr>
          <p:cNvPicPr>
            <a:picLocks noChangeAspect="1"/>
          </p:cNvPicPr>
          <p:nvPr/>
        </p:nvPicPr>
        <p:blipFill rotWithShape="1">
          <a:blip r:embed="rId6"/>
          <a:srcRect l="1542" t="44553" b="-965"/>
          <a:stretch/>
        </p:blipFill>
        <p:spPr>
          <a:xfrm>
            <a:off x="187182" y="1666146"/>
            <a:ext cx="9910874" cy="2099659"/>
          </a:xfrm>
          <a:prstGeom prst="rect">
            <a:avLst/>
          </a:prstGeom>
        </p:spPr>
      </p:pic>
      <p:sp>
        <p:nvSpPr>
          <p:cNvPr id="11" name="CuadroTexto 10">
            <a:extLst>
              <a:ext uri="{FF2B5EF4-FFF2-40B4-BE49-F238E27FC236}">
                <a16:creationId xmlns:a16="http://schemas.microsoft.com/office/drawing/2014/main" id="{9995561D-A3BC-B6DD-8EF9-5DB2138A896D}"/>
              </a:ext>
            </a:extLst>
          </p:cNvPr>
          <p:cNvSpPr txBox="1"/>
          <p:nvPr/>
        </p:nvSpPr>
        <p:spPr>
          <a:xfrm>
            <a:off x="187183" y="1097412"/>
            <a:ext cx="5822678" cy="369332"/>
          </a:xfrm>
          <a:prstGeom prst="rect">
            <a:avLst/>
          </a:prstGeom>
          <a:noFill/>
        </p:spPr>
        <p:txBody>
          <a:bodyPr wrap="square">
            <a:spAutoFit/>
          </a:bodyPr>
          <a:lstStyle/>
          <a:p>
            <a:r>
              <a:rPr lang="es-MX" sz="1800" b="1" dirty="0">
                <a:solidFill>
                  <a:srgbClr val="691932"/>
                </a:solidFill>
                <a:latin typeface="Noto Sans" panose="020B0502040504020204" pitchFamily="34" charset="0"/>
                <a:ea typeface="Noto Sans" panose="020B0502040504020204" pitchFamily="34" charset="0"/>
                <a:cs typeface="Noto Sans" panose="020B0502040504020204" pitchFamily="34" charset="0"/>
              </a:rPr>
              <a:t>9. Beneficiario</a:t>
            </a:r>
          </a:p>
        </p:txBody>
      </p:sp>
      <p:sp>
        <p:nvSpPr>
          <p:cNvPr id="10" name="Rectángulo 9">
            <a:extLst>
              <a:ext uri="{FF2B5EF4-FFF2-40B4-BE49-F238E27FC236}">
                <a16:creationId xmlns:a16="http://schemas.microsoft.com/office/drawing/2014/main" id="{61B667DA-B585-0629-72D4-62B516990B63}"/>
              </a:ext>
            </a:extLst>
          </p:cNvPr>
          <p:cNvSpPr/>
          <p:nvPr/>
        </p:nvSpPr>
        <p:spPr>
          <a:xfrm>
            <a:off x="5359994" y="2474129"/>
            <a:ext cx="736006" cy="1919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2" name="Rectángulo 11">
            <a:extLst>
              <a:ext uri="{FF2B5EF4-FFF2-40B4-BE49-F238E27FC236}">
                <a16:creationId xmlns:a16="http://schemas.microsoft.com/office/drawing/2014/main" id="{AB302150-047E-94EE-3047-37DD4C062E91}"/>
              </a:ext>
            </a:extLst>
          </p:cNvPr>
          <p:cNvSpPr/>
          <p:nvPr/>
        </p:nvSpPr>
        <p:spPr>
          <a:xfrm>
            <a:off x="2523114" y="2257979"/>
            <a:ext cx="495293" cy="1919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30562151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a:extLst>
            <a:ext uri="{FF2B5EF4-FFF2-40B4-BE49-F238E27FC236}">
              <a16:creationId xmlns:a16="http://schemas.microsoft.com/office/drawing/2014/main" id="{DDA4D199-68D4-4C3D-91D5-BE42A3D12E9D}"/>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136E962C-4099-36A2-2D33-696B7E436EDE}"/>
              </a:ext>
            </a:extLst>
          </p:cNvPr>
          <p:cNvPicPr>
            <a:picLocks noChangeAspect="1"/>
          </p:cNvPicPr>
          <p:nvPr/>
        </p:nvPicPr>
        <p:blipFill>
          <a:blip r:embed="rId4"/>
          <a:srcRect/>
          <a:stretch/>
        </p:blipFill>
        <p:spPr>
          <a:xfrm>
            <a:off x="6432271" y="361701"/>
            <a:ext cx="5360592" cy="648948"/>
          </a:xfrm>
          <a:prstGeom prst="rect">
            <a:avLst/>
          </a:prstGeom>
        </p:spPr>
      </p:pic>
      <p:cxnSp>
        <p:nvCxnSpPr>
          <p:cNvPr id="8" name="Google Shape;144;p7">
            <a:extLst>
              <a:ext uri="{FF2B5EF4-FFF2-40B4-BE49-F238E27FC236}">
                <a16:creationId xmlns:a16="http://schemas.microsoft.com/office/drawing/2014/main" id="{A0171C66-0A1D-0814-B69D-E8209DE8AE98}"/>
              </a:ext>
            </a:extLst>
          </p:cNvPr>
          <p:cNvCxnSpPr/>
          <p:nvPr/>
        </p:nvCxnSpPr>
        <p:spPr>
          <a:xfrm>
            <a:off x="0" y="1475211"/>
            <a:ext cx="6009861" cy="0"/>
          </a:xfrm>
          <a:prstGeom prst="straightConnector1">
            <a:avLst/>
          </a:prstGeom>
          <a:noFill/>
          <a:ln w="38100" cap="flat" cmpd="sng">
            <a:solidFill>
              <a:srgbClr val="B7903D"/>
            </a:solidFill>
            <a:prstDash val="solid"/>
            <a:miter lim="800000"/>
            <a:headEnd type="none" w="sm" len="sm"/>
            <a:tailEnd type="none" w="sm" len="sm"/>
          </a:ln>
        </p:spPr>
      </p:cxnSp>
      <p:sp>
        <p:nvSpPr>
          <p:cNvPr id="4" name="Marcador de número de diapositiva 3">
            <a:extLst>
              <a:ext uri="{FF2B5EF4-FFF2-40B4-BE49-F238E27FC236}">
                <a16:creationId xmlns:a16="http://schemas.microsoft.com/office/drawing/2014/main" id="{1D8E3F1F-0B64-112E-E6F3-68A23CE603A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16</a:t>
            </a:fld>
            <a:endParaRPr lang="es-MX"/>
          </a:p>
        </p:txBody>
      </p:sp>
      <p:sp>
        <p:nvSpPr>
          <p:cNvPr id="5" name="CuadroTexto 4">
            <a:extLst>
              <a:ext uri="{FF2B5EF4-FFF2-40B4-BE49-F238E27FC236}">
                <a16:creationId xmlns:a16="http://schemas.microsoft.com/office/drawing/2014/main" id="{A5259CEB-949B-C273-A94E-3C26C53C7305}"/>
              </a:ext>
            </a:extLst>
          </p:cNvPr>
          <p:cNvSpPr txBox="1"/>
          <p:nvPr/>
        </p:nvSpPr>
        <p:spPr>
          <a:xfrm>
            <a:off x="199212" y="2101347"/>
            <a:ext cx="11245345" cy="338554"/>
          </a:xfrm>
          <a:prstGeom prst="rect">
            <a:avLst/>
          </a:prstGeom>
          <a:noFill/>
        </p:spPr>
        <p:txBody>
          <a:bodyPr wrap="square">
            <a:spAutoFit/>
          </a:bodyPr>
          <a:lstStyle/>
          <a:p>
            <a:pPr marL="285750" indent="-285750" algn="just">
              <a:buFont typeface="Wingdings" panose="05000000000000000000" pitchFamily="2" charset="2"/>
              <a:buChar char="v"/>
            </a:pPr>
            <a:r>
              <a:rPr lang="es-MX" sz="1600" dirty="0">
                <a:latin typeface="Noto Sans" panose="020B0502040504020204" pitchFamily="34" charset="0"/>
                <a:ea typeface="Noto Sans" panose="020B0502040504020204" pitchFamily="34" charset="0"/>
                <a:cs typeface="Noto Sans" panose="020B0502040504020204" pitchFamily="34" charset="0"/>
              </a:rPr>
              <a:t>En la sección de </a:t>
            </a:r>
            <a:r>
              <a:rPr lang="es-MX" sz="1600" b="1" dirty="0">
                <a:latin typeface="Noto Sans" panose="020B0502040504020204" pitchFamily="34" charset="0"/>
                <a:ea typeface="Noto Sans" panose="020B0502040504020204" pitchFamily="34" charset="0"/>
                <a:cs typeface="Noto Sans" panose="020B0502040504020204" pitchFamily="34" charset="0"/>
              </a:rPr>
              <a:t>Participantes</a:t>
            </a:r>
            <a:r>
              <a:rPr lang="es-MX" sz="1600" dirty="0">
                <a:latin typeface="Noto Sans" panose="020B0502040504020204" pitchFamily="34" charset="0"/>
                <a:ea typeface="Noto Sans" panose="020B0502040504020204" pitchFamily="34" charset="0"/>
                <a:cs typeface="Noto Sans" panose="020B0502040504020204" pitchFamily="34" charset="0"/>
              </a:rPr>
              <a:t>, hay 3 apartados</a:t>
            </a:r>
          </a:p>
        </p:txBody>
      </p:sp>
      <p:sp>
        <p:nvSpPr>
          <p:cNvPr id="6" name="CuadroTexto 5">
            <a:extLst>
              <a:ext uri="{FF2B5EF4-FFF2-40B4-BE49-F238E27FC236}">
                <a16:creationId xmlns:a16="http://schemas.microsoft.com/office/drawing/2014/main" id="{DF077E7F-207D-53AD-C715-E28B24E63ADD}"/>
              </a:ext>
            </a:extLst>
          </p:cNvPr>
          <p:cNvSpPr txBox="1"/>
          <p:nvPr/>
        </p:nvSpPr>
        <p:spPr>
          <a:xfrm>
            <a:off x="243480" y="3922161"/>
            <a:ext cx="3383474" cy="1015663"/>
          </a:xfrm>
          <a:prstGeom prst="rect">
            <a:avLst/>
          </a:prstGeom>
          <a:noFill/>
        </p:spPr>
        <p:txBody>
          <a:bodyPr wrap="square">
            <a:spAutoFit/>
          </a:bodyPr>
          <a:lstStyle/>
          <a:p>
            <a:pPr algn="just"/>
            <a:r>
              <a:rPr lang="es-MX" sz="1500" b="1"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1. Los datos del Beneficiario</a:t>
            </a:r>
            <a:r>
              <a:rPr lang="es-MX" sz="15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 que fueron capturados en el apartado de Beneficiarios, se reflejan automáticamente</a:t>
            </a:r>
            <a:r>
              <a:rPr lang="es-MX" sz="1500" dirty="0">
                <a:latin typeface="Noto Sans" panose="020B0502040504020204" pitchFamily="34" charset="0"/>
                <a:ea typeface="Noto Sans" panose="020B0502040504020204" pitchFamily="34" charset="0"/>
                <a:cs typeface="Noto Sans" panose="020B0502040504020204" pitchFamily="34" charset="0"/>
              </a:rPr>
              <a:t>.</a:t>
            </a:r>
          </a:p>
        </p:txBody>
      </p:sp>
      <p:pic>
        <p:nvPicPr>
          <p:cNvPr id="7" name="Imagen 6">
            <a:extLst>
              <a:ext uri="{FF2B5EF4-FFF2-40B4-BE49-F238E27FC236}">
                <a16:creationId xmlns:a16="http://schemas.microsoft.com/office/drawing/2014/main" id="{80719E8A-8CF5-F2D7-4AF8-801BB5206DBE}"/>
              </a:ext>
            </a:extLst>
          </p:cNvPr>
          <p:cNvPicPr>
            <a:picLocks noChangeAspect="1"/>
          </p:cNvPicPr>
          <p:nvPr/>
        </p:nvPicPr>
        <p:blipFill rotWithShape="1">
          <a:blip r:embed="rId5"/>
          <a:srcRect l="16696" t="17091" b="23049"/>
          <a:stretch/>
        </p:blipFill>
        <p:spPr>
          <a:xfrm>
            <a:off x="3743058" y="3284828"/>
            <a:ext cx="8205462" cy="2820139"/>
          </a:xfrm>
          <a:prstGeom prst="rect">
            <a:avLst/>
          </a:prstGeom>
        </p:spPr>
      </p:pic>
      <p:sp>
        <p:nvSpPr>
          <p:cNvPr id="9" name="Flecha: a la derecha 8">
            <a:extLst>
              <a:ext uri="{FF2B5EF4-FFF2-40B4-BE49-F238E27FC236}">
                <a16:creationId xmlns:a16="http://schemas.microsoft.com/office/drawing/2014/main" id="{4975E79D-F779-72BF-1C61-E5A792529C94}"/>
              </a:ext>
            </a:extLst>
          </p:cNvPr>
          <p:cNvSpPr/>
          <p:nvPr/>
        </p:nvSpPr>
        <p:spPr>
          <a:xfrm>
            <a:off x="3085468" y="4995913"/>
            <a:ext cx="541486" cy="184720"/>
          </a:xfrm>
          <a:prstGeom prst="rightArrow">
            <a:avLst/>
          </a:prstGeom>
          <a:solidFill>
            <a:schemeClr val="accent2">
              <a:lumMod val="75000"/>
            </a:schemeClr>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CuadroTexto 10">
            <a:extLst>
              <a:ext uri="{FF2B5EF4-FFF2-40B4-BE49-F238E27FC236}">
                <a16:creationId xmlns:a16="http://schemas.microsoft.com/office/drawing/2014/main" id="{819DAA70-933C-4F7F-DE4A-6041BBC52E8A}"/>
              </a:ext>
            </a:extLst>
          </p:cNvPr>
          <p:cNvSpPr txBox="1"/>
          <p:nvPr/>
        </p:nvSpPr>
        <p:spPr>
          <a:xfrm>
            <a:off x="187183" y="1097412"/>
            <a:ext cx="5822678" cy="369332"/>
          </a:xfrm>
          <a:prstGeom prst="rect">
            <a:avLst/>
          </a:prstGeom>
          <a:noFill/>
        </p:spPr>
        <p:txBody>
          <a:bodyPr wrap="square">
            <a:spAutoFit/>
          </a:bodyPr>
          <a:lstStyle/>
          <a:p>
            <a:r>
              <a:rPr lang="es-MX" sz="1800" b="1" dirty="0">
                <a:solidFill>
                  <a:srgbClr val="691932"/>
                </a:solidFill>
                <a:latin typeface="Noto Sans" panose="020B0502040504020204" pitchFamily="34" charset="0"/>
                <a:ea typeface="Noto Sans" panose="020B0502040504020204" pitchFamily="34" charset="0"/>
                <a:cs typeface="Noto Sans" panose="020B0502040504020204" pitchFamily="34" charset="0"/>
              </a:rPr>
              <a:t>10. Participantes</a:t>
            </a:r>
          </a:p>
        </p:txBody>
      </p:sp>
      <p:sp>
        <p:nvSpPr>
          <p:cNvPr id="12" name="CuadroTexto 11">
            <a:extLst>
              <a:ext uri="{FF2B5EF4-FFF2-40B4-BE49-F238E27FC236}">
                <a16:creationId xmlns:a16="http://schemas.microsoft.com/office/drawing/2014/main" id="{09EEAA2F-FD53-4088-B168-E3F17F1E98A7}"/>
              </a:ext>
            </a:extLst>
          </p:cNvPr>
          <p:cNvSpPr txBox="1"/>
          <p:nvPr/>
        </p:nvSpPr>
        <p:spPr>
          <a:xfrm>
            <a:off x="473327" y="2446866"/>
            <a:ext cx="11245345" cy="830997"/>
          </a:xfrm>
          <a:prstGeom prst="rect">
            <a:avLst/>
          </a:prstGeom>
          <a:noFill/>
        </p:spPr>
        <p:txBody>
          <a:bodyPr wrap="square">
            <a:spAutoFit/>
          </a:bodyPr>
          <a:lstStyle/>
          <a:p>
            <a:pPr marL="342900" indent="-342900" algn="just">
              <a:buFont typeface="+mj-lt"/>
              <a:buAutoNum type="arabicPeriod"/>
            </a:pPr>
            <a:r>
              <a:rPr lang="es-MX" sz="1600" dirty="0">
                <a:latin typeface="Noto Sans" panose="020B0502040504020204" pitchFamily="34" charset="0"/>
                <a:ea typeface="Noto Sans" panose="020B0502040504020204" pitchFamily="34" charset="0"/>
                <a:cs typeface="Noto Sans" panose="020B0502040504020204" pitchFamily="34" charset="0"/>
              </a:rPr>
              <a:t>Los datos del Beneficiario (Institución proponente)</a:t>
            </a:r>
          </a:p>
          <a:p>
            <a:pPr marL="342900" indent="-342900" algn="just">
              <a:buFont typeface="+mj-lt"/>
              <a:buAutoNum type="arabicPeriod"/>
            </a:pPr>
            <a:r>
              <a:rPr lang="es-MX" sz="1600" dirty="0">
                <a:latin typeface="Noto Sans" panose="020B0502040504020204" pitchFamily="34" charset="0"/>
                <a:ea typeface="Noto Sans" panose="020B0502040504020204" pitchFamily="34" charset="0"/>
                <a:cs typeface="Noto Sans" panose="020B0502040504020204" pitchFamily="34" charset="0"/>
              </a:rPr>
              <a:t>Instituciones participantes que colaboren con el Beneficiario</a:t>
            </a:r>
          </a:p>
          <a:p>
            <a:pPr marL="342900" indent="-342900" algn="just">
              <a:buFont typeface="+mj-lt"/>
              <a:buAutoNum type="arabicPeriod"/>
            </a:pPr>
            <a:r>
              <a:rPr lang="es-MX" sz="1600" dirty="0">
                <a:latin typeface="Noto Sans" panose="020B0502040504020204" pitchFamily="34" charset="0"/>
                <a:ea typeface="Noto Sans" panose="020B0502040504020204" pitchFamily="34" charset="0"/>
                <a:cs typeface="Noto Sans" panose="020B0502040504020204" pitchFamily="34" charset="0"/>
              </a:rPr>
              <a:t>Personas investigadoras que formen parte del grupo de trabajo </a:t>
            </a:r>
          </a:p>
        </p:txBody>
      </p:sp>
      <p:sp>
        <p:nvSpPr>
          <p:cNvPr id="10" name="Rectángulo 9">
            <a:extLst>
              <a:ext uri="{FF2B5EF4-FFF2-40B4-BE49-F238E27FC236}">
                <a16:creationId xmlns:a16="http://schemas.microsoft.com/office/drawing/2014/main" id="{29570E13-E5FA-DD4C-B6E4-44640445607C}"/>
              </a:ext>
            </a:extLst>
          </p:cNvPr>
          <p:cNvSpPr/>
          <p:nvPr/>
        </p:nvSpPr>
        <p:spPr>
          <a:xfrm>
            <a:off x="8610600" y="4843172"/>
            <a:ext cx="736006" cy="9805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3" name="Rectángulo 12">
            <a:extLst>
              <a:ext uri="{FF2B5EF4-FFF2-40B4-BE49-F238E27FC236}">
                <a16:creationId xmlns:a16="http://schemas.microsoft.com/office/drawing/2014/main" id="{5E6B053F-AFA5-11AC-19F6-09C512A53A65}"/>
              </a:ext>
            </a:extLst>
          </p:cNvPr>
          <p:cNvSpPr/>
          <p:nvPr/>
        </p:nvSpPr>
        <p:spPr>
          <a:xfrm>
            <a:off x="5547517" y="4763242"/>
            <a:ext cx="274367" cy="10942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40748552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a:extLst>
            <a:ext uri="{FF2B5EF4-FFF2-40B4-BE49-F238E27FC236}">
              <a16:creationId xmlns:a16="http://schemas.microsoft.com/office/drawing/2014/main" id="{7A3AC46D-0643-C95F-D9B4-4596BB517A57}"/>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7DAD6581-C179-B0D5-3F64-AE12EDC5B483}"/>
              </a:ext>
            </a:extLst>
          </p:cNvPr>
          <p:cNvPicPr>
            <a:picLocks noChangeAspect="1"/>
          </p:cNvPicPr>
          <p:nvPr/>
        </p:nvPicPr>
        <p:blipFill>
          <a:blip r:embed="rId4"/>
          <a:srcRect/>
          <a:stretch/>
        </p:blipFill>
        <p:spPr>
          <a:xfrm>
            <a:off x="6432271" y="361701"/>
            <a:ext cx="5360592" cy="648948"/>
          </a:xfrm>
          <a:prstGeom prst="rect">
            <a:avLst/>
          </a:prstGeom>
        </p:spPr>
      </p:pic>
      <p:cxnSp>
        <p:nvCxnSpPr>
          <p:cNvPr id="8" name="Google Shape;144;p7">
            <a:extLst>
              <a:ext uri="{FF2B5EF4-FFF2-40B4-BE49-F238E27FC236}">
                <a16:creationId xmlns:a16="http://schemas.microsoft.com/office/drawing/2014/main" id="{197BF802-A530-4493-FE11-39E6F107BC1A}"/>
              </a:ext>
            </a:extLst>
          </p:cNvPr>
          <p:cNvCxnSpPr/>
          <p:nvPr/>
        </p:nvCxnSpPr>
        <p:spPr>
          <a:xfrm>
            <a:off x="0" y="1475211"/>
            <a:ext cx="6009861" cy="0"/>
          </a:xfrm>
          <a:prstGeom prst="straightConnector1">
            <a:avLst/>
          </a:prstGeom>
          <a:noFill/>
          <a:ln w="38100" cap="flat" cmpd="sng">
            <a:solidFill>
              <a:srgbClr val="B7903D"/>
            </a:solidFill>
            <a:prstDash val="solid"/>
            <a:miter lim="800000"/>
            <a:headEnd type="none" w="sm" len="sm"/>
            <a:tailEnd type="none" w="sm" len="sm"/>
          </a:ln>
        </p:spPr>
      </p:cxnSp>
      <p:sp>
        <p:nvSpPr>
          <p:cNvPr id="4" name="Marcador de número de diapositiva 3">
            <a:extLst>
              <a:ext uri="{FF2B5EF4-FFF2-40B4-BE49-F238E27FC236}">
                <a16:creationId xmlns:a16="http://schemas.microsoft.com/office/drawing/2014/main" id="{52134584-55E4-8A96-FE53-D8FAAA3F7FA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17</a:t>
            </a:fld>
            <a:endParaRPr lang="es-MX"/>
          </a:p>
        </p:txBody>
      </p:sp>
      <p:sp>
        <p:nvSpPr>
          <p:cNvPr id="12" name="CuadroTexto 11">
            <a:extLst>
              <a:ext uri="{FF2B5EF4-FFF2-40B4-BE49-F238E27FC236}">
                <a16:creationId xmlns:a16="http://schemas.microsoft.com/office/drawing/2014/main" id="{3BD4999E-5CBC-4B30-A4FA-8DE08FD37E46}"/>
              </a:ext>
            </a:extLst>
          </p:cNvPr>
          <p:cNvSpPr txBox="1"/>
          <p:nvPr/>
        </p:nvSpPr>
        <p:spPr>
          <a:xfrm>
            <a:off x="391531" y="1683556"/>
            <a:ext cx="11172940" cy="323165"/>
          </a:xfrm>
          <a:prstGeom prst="rect">
            <a:avLst/>
          </a:prstGeom>
          <a:noFill/>
        </p:spPr>
        <p:txBody>
          <a:bodyPr wrap="square">
            <a:spAutoFit/>
          </a:bodyPr>
          <a:lstStyle/>
          <a:p>
            <a:pPr algn="just"/>
            <a:r>
              <a:rPr lang="es-MX" sz="1500" b="1" dirty="0">
                <a:latin typeface="Noto Sans" panose="020B0502040504020204" pitchFamily="34" charset="0"/>
                <a:ea typeface="Noto Sans" panose="020B0502040504020204" pitchFamily="34" charset="0"/>
                <a:cs typeface="Noto Sans" panose="020B0502040504020204" pitchFamily="34" charset="0"/>
              </a:rPr>
              <a:t>2. Instituciones </a:t>
            </a:r>
            <a:r>
              <a:rPr lang="es-MX" b="1" dirty="0">
                <a:latin typeface="Noto Sans" panose="020B0502040504020204" pitchFamily="34" charset="0"/>
                <a:ea typeface="Noto Sans" panose="020B0502040504020204" pitchFamily="34" charset="0"/>
                <a:cs typeface="Noto Sans" panose="020B0502040504020204" pitchFamily="34" charset="0"/>
              </a:rPr>
              <a:t>participantes</a:t>
            </a:r>
            <a:r>
              <a:rPr lang="es-MX" sz="1500" dirty="0">
                <a:latin typeface="Noto Sans" panose="020B0502040504020204" pitchFamily="34" charset="0"/>
                <a:ea typeface="Noto Sans" panose="020B0502040504020204" pitchFamily="34" charset="0"/>
                <a:cs typeface="Noto Sans" panose="020B0502040504020204" pitchFamily="34" charset="0"/>
              </a:rPr>
              <a:t>, </a:t>
            </a:r>
            <a:r>
              <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Solo si es el caso de que tengan instituciones participantes deberán registrarlas en este apartado</a:t>
            </a:r>
          </a:p>
        </p:txBody>
      </p:sp>
      <p:sp>
        <p:nvSpPr>
          <p:cNvPr id="2" name="CuadroTexto 1">
            <a:extLst>
              <a:ext uri="{FF2B5EF4-FFF2-40B4-BE49-F238E27FC236}">
                <a16:creationId xmlns:a16="http://schemas.microsoft.com/office/drawing/2014/main" id="{276DAED5-8361-3904-763D-C29EB127D234}"/>
              </a:ext>
            </a:extLst>
          </p:cNvPr>
          <p:cNvSpPr txBox="1"/>
          <p:nvPr/>
        </p:nvSpPr>
        <p:spPr>
          <a:xfrm>
            <a:off x="187183" y="1097412"/>
            <a:ext cx="5822678" cy="369332"/>
          </a:xfrm>
          <a:prstGeom prst="rect">
            <a:avLst/>
          </a:prstGeom>
          <a:noFill/>
        </p:spPr>
        <p:txBody>
          <a:bodyPr wrap="square">
            <a:spAutoFit/>
          </a:bodyPr>
          <a:lstStyle/>
          <a:p>
            <a:r>
              <a:rPr lang="es-MX" sz="1800" b="1" dirty="0">
                <a:solidFill>
                  <a:srgbClr val="691932"/>
                </a:solidFill>
                <a:latin typeface="Noto Sans" panose="020B0502040504020204" pitchFamily="34" charset="0"/>
                <a:ea typeface="Noto Sans" panose="020B0502040504020204" pitchFamily="34" charset="0"/>
                <a:cs typeface="Noto Sans" panose="020B0502040504020204" pitchFamily="34" charset="0"/>
              </a:rPr>
              <a:t>10. Participantes</a:t>
            </a:r>
          </a:p>
        </p:txBody>
      </p:sp>
      <p:pic>
        <p:nvPicPr>
          <p:cNvPr id="6" name="Imagen 5">
            <a:extLst>
              <a:ext uri="{FF2B5EF4-FFF2-40B4-BE49-F238E27FC236}">
                <a16:creationId xmlns:a16="http://schemas.microsoft.com/office/drawing/2014/main" id="{DFDC4341-B77A-48B5-BB23-33EAEE4DB89D}"/>
              </a:ext>
            </a:extLst>
          </p:cNvPr>
          <p:cNvPicPr>
            <a:picLocks noChangeAspect="1"/>
          </p:cNvPicPr>
          <p:nvPr/>
        </p:nvPicPr>
        <p:blipFill>
          <a:blip r:embed="rId5"/>
          <a:stretch>
            <a:fillRect/>
          </a:stretch>
        </p:blipFill>
        <p:spPr>
          <a:xfrm>
            <a:off x="187182" y="2154146"/>
            <a:ext cx="11810085" cy="2697133"/>
          </a:xfrm>
          <a:prstGeom prst="rect">
            <a:avLst/>
          </a:prstGeom>
        </p:spPr>
      </p:pic>
    </p:spTree>
    <p:extLst>
      <p:ext uri="{BB962C8B-B14F-4D97-AF65-F5344CB8AC3E}">
        <p14:creationId xmlns:p14="http://schemas.microsoft.com/office/powerpoint/2010/main" val="25018730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a:extLst>
            <a:ext uri="{FF2B5EF4-FFF2-40B4-BE49-F238E27FC236}">
              <a16:creationId xmlns:a16="http://schemas.microsoft.com/office/drawing/2014/main" id="{17107F22-FE97-5249-ABF4-BEAAFE17EB85}"/>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DFD8E568-7737-4C12-B429-21BE073BCC55}"/>
              </a:ext>
            </a:extLst>
          </p:cNvPr>
          <p:cNvPicPr>
            <a:picLocks noChangeAspect="1"/>
          </p:cNvPicPr>
          <p:nvPr/>
        </p:nvPicPr>
        <p:blipFill>
          <a:blip r:embed="rId4"/>
          <a:srcRect/>
          <a:stretch/>
        </p:blipFill>
        <p:spPr>
          <a:xfrm>
            <a:off x="6432271" y="361701"/>
            <a:ext cx="5360592" cy="648948"/>
          </a:xfrm>
          <a:prstGeom prst="rect">
            <a:avLst/>
          </a:prstGeom>
        </p:spPr>
      </p:pic>
      <p:cxnSp>
        <p:nvCxnSpPr>
          <p:cNvPr id="8" name="Google Shape;144;p7">
            <a:extLst>
              <a:ext uri="{FF2B5EF4-FFF2-40B4-BE49-F238E27FC236}">
                <a16:creationId xmlns:a16="http://schemas.microsoft.com/office/drawing/2014/main" id="{DF06201E-AECB-0F37-C554-6B113BC60038}"/>
              </a:ext>
            </a:extLst>
          </p:cNvPr>
          <p:cNvCxnSpPr/>
          <p:nvPr/>
        </p:nvCxnSpPr>
        <p:spPr>
          <a:xfrm>
            <a:off x="0" y="1475211"/>
            <a:ext cx="6009861" cy="0"/>
          </a:xfrm>
          <a:prstGeom prst="straightConnector1">
            <a:avLst/>
          </a:prstGeom>
          <a:noFill/>
          <a:ln w="38100" cap="flat" cmpd="sng">
            <a:solidFill>
              <a:srgbClr val="B7903D"/>
            </a:solidFill>
            <a:prstDash val="solid"/>
            <a:miter lim="800000"/>
            <a:headEnd type="none" w="sm" len="sm"/>
            <a:tailEnd type="none" w="sm" len="sm"/>
          </a:ln>
        </p:spPr>
      </p:cxnSp>
      <p:sp>
        <p:nvSpPr>
          <p:cNvPr id="4" name="Marcador de número de diapositiva 3">
            <a:extLst>
              <a:ext uri="{FF2B5EF4-FFF2-40B4-BE49-F238E27FC236}">
                <a16:creationId xmlns:a16="http://schemas.microsoft.com/office/drawing/2014/main" id="{696AA553-FB9D-8192-7A34-2D9C474C8DA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18</a:t>
            </a:fld>
            <a:endParaRPr lang="es-MX"/>
          </a:p>
        </p:txBody>
      </p:sp>
      <p:sp>
        <p:nvSpPr>
          <p:cNvPr id="2" name="CuadroTexto 1">
            <a:extLst>
              <a:ext uri="{FF2B5EF4-FFF2-40B4-BE49-F238E27FC236}">
                <a16:creationId xmlns:a16="http://schemas.microsoft.com/office/drawing/2014/main" id="{172B5F11-1D9F-4CF5-9811-CC0316F85A47}"/>
              </a:ext>
            </a:extLst>
          </p:cNvPr>
          <p:cNvSpPr txBox="1"/>
          <p:nvPr/>
        </p:nvSpPr>
        <p:spPr>
          <a:xfrm>
            <a:off x="579965" y="1615585"/>
            <a:ext cx="10903823" cy="307777"/>
          </a:xfrm>
          <a:prstGeom prst="rect">
            <a:avLst/>
          </a:prstGeom>
          <a:noFill/>
        </p:spPr>
        <p:txBody>
          <a:bodyPr wrap="square">
            <a:spAutoFit/>
          </a:bodyPr>
          <a:lstStyle/>
          <a:p>
            <a:pPr algn="just"/>
            <a:r>
              <a:rPr lang="es-MX" b="1" dirty="0">
                <a:latin typeface="Noto Sans" panose="020B0502040504020204" pitchFamily="34" charset="0"/>
                <a:ea typeface="Noto Sans" panose="020B0502040504020204" pitchFamily="34" charset="0"/>
                <a:cs typeface="Noto Sans" panose="020B0502040504020204" pitchFamily="34" charset="0"/>
              </a:rPr>
              <a:t>3. Personas investigadoras (Grupo de trabajo), </a:t>
            </a:r>
            <a:r>
              <a:rPr lang="es-MX"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pueden formar parte del grupo personas investigadoras y estudiantes.</a:t>
            </a:r>
          </a:p>
        </p:txBody>
      </p:sp>
      <p:sp>
        <p:nvSpPr>
          <p:cNvPr id="5" name="CuadroTexto 4">
            <a:extLst>
              <a:ext uri="{FF2B5EF4-FFF2-40B4-BE49-F238E27FC236}">
                <a16:creationId xmlns:a16="http://schemas.microsoft.com/office/drawing/2014/main" id="{84BC4FE7-A958-FCF0-BA12-B5D13CFE3BA3}"/>
              </a:ext>
            </a:extLst>
          </p:cNvPr>
          <p:cNvSpPr txBox="1"/>
          <p:nvPr/>
        </p:nvSpPr>
        <p:spPr>
          <a:xfrm>
            <a:off x="187183" y="1097412"/>
            <a:ext cx="5822678" cy="369332"/>
          </a:xfrm>
          <a:prstGeom prst="rect">
            <a:avLst/>
          </a:prstGeom>
          <a:noFill/>
        </p:spPr>
        <p:txBody>
          <a:bodyPr wrap="square">
            <a:spAutoFit/>
          </a:bodyPr>
          <a:lstStyle/>
          <a:p>
            <a:r>
              <a:rPr lang="es-MX" sz="1800" b="1" dirty="0">
                <a:solidFill>
                  <a:srgbClr val="691932"/>
                </a:solidFill>
                <a:latin typeface="Noto Sans" panose="020B0502040504020204" pitchFamily="34" charset="0"/>
                <a:ea typeface="Noto Sans" panose="020B0502040504020204" pitchFamily="34" charset="0"/>
                <a:cs typeface="Noto Sans" panose="020B0502040504020204" pitchFamily="34" charset="0"/>
              </a:rPr>
              <a:t>10. Participantes</a:t>
            </a:r>
          </a:p>
        </p:txBody>
      </p:sp>
      <p:pic>
        <p:nvPicPr>
          <p:cNvPr id="13" name="Imagen 12">
            <a:extLst>
              <a:ext uri="{FF2B5EF4-FFF2-40B4-BE49-F238E27FC236}">
                <a16:creationId xmlns:a16="http://schemas.microsoft.com/office/drawing/2014/main" id="{25362A18-9FB2-4AFF-AFF7-D358BF10A55A}"/>
              </a:ext>
            </a:extLst>
          </p:cNvPr>
          <p:cNvPicPr>
            <a:picLocks noChangeAspect="1"/>
          </p:cNvPicPr>
          <p:nvPr/>
        </p:nvPicPr>
        <p:blipFill>
          <a:blip r:embed="rId5"/>
          <a:stretch>
            <a:fillRect/>
          </a:stretch>
        </p:blipFill>
        <p:spPr>
          <a:xfrm>
            <a:off x="296333" y="2287646"/>
            <a:ext cx="11599334" cy="2677968"/>
          </a:xfrm>
          <a:prstGeom prst="rect">
            <a:avLst/>
          </a:prstGeom>
        </p:spPr>
      </p:pic>
    </p:spTree>
    <p:extLst>
      <p:ext uri="{BB962C8B-B14F-4D97-AF65-F5344CB8AC3E}">
        <p14:creationId xmlns:p14="http://schemas.microsoft.com/office/powerpoint/2010/main" val="41063533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a:extLst>
            <a:ext uri="{FF2B5EF4-FFF2-40B4-BE49-F238E27FC236}">
              <a16:creationId xmlns:a16="http://schemas.microsoft.com/office/drawing/2014/main" id="{22810B80-F97B-523C-BA17-8C482444438E}"/>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4CDA8D09-6624-DE25-2193-4FA342AD3517}"/>
              </a:ext>
            </a:extLst>
          </p:cNvPr>
          <p:cNvPicPr>
            <a:picLocks noChangeAspect="1"/>
          </p:cNvPicPr>
          <p:nvPr/>
        </p:nvPicPr>
        <p:blipFill>
          <a:blip r:embed="rId4"/>
          <a:srcRect/>
          <a:stretch/>
        </p:blipFill>
        <p:spPr>
          <a:xfrm>
            <a:off x="6432271" y="361701"/>
            <a:ext cx="5360592" cy="648948"/>
          </a:xfrm>
          <a:prstGeom prst="rect">
            <a:avLst/>
          </a:prstGeom>
        </p:spPr>
      </p:pic>
      <p:cxnSp>
        <p:nvCxnSpPr>
          <p:cNvPr id="8" name="Google Shape;144;p7">
            <a:extLst>
              <a:ext uri="{FF2B5EF4-FFF2-40B4-BE49-F238E27FC236}">
                <a16:creationId xmlns:a16="http://schemas.microsoft.com/office/drawing/2014/main" id="{132B7A25-9FF2-42AA-7143-4796E8C75BBF}"/>
              </a:ext>
            </a:extLst>
          </p:cNvPr>
          <p:cNvCxnSpPr/>
          <p:nvPr/>
        </p:nvCxnSpPr>
        <p:spPr>
          <a:xfrm>
            <a:off x="0" y="1475211"/>
            <a:ext cx="6009861" cy="0"/>
          </a:xfrm>
          <a:prstGeom prst="straightConnector1">
            <a:avLst/>
          </a:prstGeom>
          <a:noFill/>
          <a:ln w="38100" cap="flat" cmpd="sng">
            <a:solidFill>
              <a:srgbClr val="B7903D"/>
            </a:solidFill>
            <a:prstDash val="solid"/>
            <a:miter lim="800000"/>
            <a:headEnd type="none" w="sm" len="sm"/>
            <a:tailEnd type="none" w="sm" len="sm"/>
          </a:ln>
        </p:spPr>
      </p:cxnSp>
      <p:sp>
        <p:nvSpPr>
          <p:cNvPr id="4" name="Marcador de número de diapositiva 3">
            <a:extLst>
              <a:ext uri="{FF2B5EF4-FFF2-40B4-BE49-F238E27FC236}">
                <a16:creationId xmlns:a16="http://schemas.microsoft.com/office/drawing/2014/main" id="{1A35FBDD-68B7-1BCB-FD13-FBBB16110CC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19</a:t>
            </a:fld>
            <a:endParaRPr lang="es-MX"/>
          </a:p>
        </p:txBody>
      </p:sp>
      <p:sp>
        <p:nvSpPr>
          <p:cNvPr id="11" name="CuadroTexto 10">
            <a:extLst>
              <a:ext uri="{FF2B5EF4-FFF2-40B4-BE49-F238E27FC236}">
                <a16:creationId xmlns:a16="http://schemas.microsoft.com/office/drawing/2014/main" id="{8F0F842B-2BAC-4EAC-90B1-96F37C5E88AC}"/>
              </a:ext>
            </a:extLst>
          </p:cNvPr>
          <p:cNvSpPr txBox="1"/>
          <p:nvPr/>
        </p:nvSpPr>
        <p:spPr>
          <a:xfrm>
            <a:off x="389154" y="1878692"/>
            <a:ext cx="11067739" cy="954107"/>
          </a:xfrm>
          <a:prstGeom prst="rect">
            <a:avLst/>
          </a:prstGeom>
          <a:noFill/>
        </p:spPr>
        <p:txBody>
          <a:bodyPr wrap="square">
            <a:spAutoFit/>
          </a:bodyPr>
          <a:lstStyle/>
          <a:p>
            <a:pPr marL="285750" indent="-285750" algn="just">
              <a:buFont typeface="Wingdings" panose="05000000000000000000" pitchFamily="2" charset="2"/>
              <a:buChar char="v"/>
            </a:pPr>
            <a:r>
              <a:rPr lang="es-MX" dirty="0">
                <a:latin typeface="Noto Sans" panose="020B0502040504020204" pitchFamily="34" charset="0"/>
                <a:ea typeface="Noto Sans" panose="020B0502040504020204" pitchFamily="34" charset="0"/>
                <a:cs typeface="Noto Sans" panose="020B0502040504020204" pitchFamily="34" charset="0"/>
              </a:rPr>
              <a:t>Todas las propuestas deben considerar su desarrollo hasta en 3 etapas, a llevarse a cabo durante los ejercicios fiscales 2025, 2026 y 2027.</a:t>
            </a:r>
          </a:p>
          <a:p>
            <a:pPr marL="285750" indent="-285750" algn="just">
              <a:buFont typeface="Wingdings" panose="05000000000000000000" pitchFamily="2" charset="2"/>
              <a:buChar char="v"/>
            </a:pPr>
            <a:endParaRPr lang="es-MX" dirty="0">
              <a:latin typeface="Noto Sans" panose="020B0502040504020204" pitchFamily="34" charset="0"/>
              <a:ea typeface="Noto Sans" panose="020B0502040504020204" pitchFamily="34" charset="0"/>
              <a:cs typeface="Noto Sans" panose="020B0502040504020204" pitchFamily="34" charset="0"/>
            </a:endParaRPr>
          </a:p>
          <a:p>
            <a:pPr marL="285750" indent="-285750" algn="just">
              <a:buFont typeface="Wingdings" panose="05000000000000000000" pitchFamily="2" charset="2"/>
              <a:buChar char="v"/>
            </a:pPr>
            <a:r>
              <a:rPr lang="es-MX" dirty="0">
                <a:latin typeface="Noto Sans" panose="020B0502040504020204" pitchFamily="34" charset="0"/>
                <a:ea typeface="Noto Sans" panose="020B0502040504020204" pitchFamily="34" charset="0"/>
                <a:cs typeface="Noto Sans" panose="020B0502040504020204" pitchFamily="34" charset="0"/>
              </a:rPr>
              <a:t>La duración de la etapa 1, no debe ser mayor a 5 meses y las etapas 2 y 3 no mayor a 11 meses.</a:t>
            </a:r>
          </a:p>
        </p:txBody>
      </p:sp>
      <p:sp>
        <p:nvSpPr>
          <p:cNvPr id="5" name="CuadroTexto 4">
            <a:extLst>
              <a:ext uri="{FF2B5EF4-FFF2-40B4-BE49-F238E27FC236}">
                <a16:creationId xmlns:a16="http://schemas.microsoft.com/office/drawing/2014/main" id="{58AAD6A6-BCE3-E518-2FB7-F87D3F89AA07}"/>
              </a:ext>
            </a:extLst>
          </p:cNvPr>
          <p:cNvSpPr txBox="1"/>
          <p:nvPr/>
        </p:nvSpPr>
        <p:spPr>
          <a:xfrm>
            <a:off x="187183" y="1097412"/>
            <a:ext cx="5822678" cy="369332"/>
          </a:xfrm>
          <a:prstGeom prst="rect">
            <a:avLst/>
          </a:prstGeom>
          <a:noFill/>
        </p:spPr>
        <p:txBody>
          <a:bodyPr wrap="square">
            <a:spAutoFit/>
          </a:bodyPr>
          <a:lstStyle/>
          <a:p>
            <a:r>
              <a:rPr lang="es-MX" sz="1800" b="1" dirty="0">
                <a:solidFill>
                  <a:srgbClr val="691932"/>
                </a:solidFill>
                <a:latin typeface="Noto Sans" panose="020B0502040504020204" pitchFamily="34" charset="0"/>
                <a:ea typeface="Noto Sans" panose="020B0502040504020204" pitchFamily="34" charset="0"/>
                <a:cs typeface="Noto Sans" panose="020B0502040504020204" pitchFamily="34" charset="0"/>
              </a:rPr>
              <a:t>11. Plan de trabajo</a:t>
            </a:r>
          </a:p>
        </p:txBody>
      </p:sp>
      <p:pic>
        <p:nvPicPr>
          <p:cNvPr id="6" name="Imagen 5">
            <a:extLst>
              <a:ext uri="{FF2B5EF4-FFF2-40B4-BE49-F238E27FC236}">
                <a16:creationId xmlns:a16="http://schemas.microsoft.com/office/drawing/2014/main" id="{512E350C-76B3-47D4-9BDB-7C47DF6A6A3B}"/>
              </a:ext>
            </a:extLst>
          </p:cNvPr>
          <p:cNvPicPr>
            <a:picLocks noChangeAspect="1"/>
          </p:cNvPicPr>
          <p:nvPr/>
        </p:nvPicPr>
        <p:blipFill>
          <a:blip r:embed="rId5"/>
          <a:stretch>
            <a:fillRect/>
          </a:stretch>
        </p:blipFill>
        <p:spPr>
          <a:xfrm>
            <a:off x="2600801" y="3149451"/>
            <a:ext cx="8345065" cy="2233338"/>
          </a:xfrm>
          <a:prstGeom prst="rect">
            <a:avLst/>
          </a:prstGeom>
        </p:spPr>
      </p:pic>
    </p:spTree>
    <p:extLst>
      <p:ext uri="{BB962C8B-B14F-4D97-AF65-F5344CB8AC3E}">
        <p14:creationId xmlns:p14="http://schemas.microsoft.com/office/powerpoint/2010/main" val="38395980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a:extLst>
            <a:ext uri="{FF2B5EF4-FFF2-40B4-BE49-F238E27FC236}">
              <a16:creationId xmlns:a16="http://schemas.microsoft.com/office/drawing/2014/main" id="{A083AC66-EA92-5DE0-DCFD-3018AFC94F1C}"/>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EC5C91E2-FA29-C99C-5695-C89BF78FC82E}"/>
              </a:ext>
            </a:extLst>
          </p:cNvPr>
          <p:cNvPicPr>
            <a:picLocks noChangeAspect="1"/>
          </p:cNvPicPr>
          <p:nvPr/>
        </p:nvPicPr>
        <p:blipFill>
          <a:blip r:embed="rId4"/>
          <a:srcRect/>
          <a:stretch/>
        </p:blipFill>
        <p:spPr>
          <a:xfrm>
            <a:off x="6432271" y="361701"/>
            <a:ext cx="5360592" cy="648948"/>
          </a:xfrm>
          <a:prstGeom prst="rect">
            <a:avLst/>
          </a:prstGeom>
        </p:spPr>
      </p:pic>
      <p:cxnSp>
        <p:nvCxnSpPr>
          <p:cNvPr id="8" name="Google Shape;144;p7">
            <a:extLst>
              <a:ext uri="{FF2B5EF4-FFF2-40B4-BE49-F238E27FC236}">
                <a16:creationId xmlns:a16="http://schemas.microsoft.com/office/drawing/2014/main" id="{718C29E4-F89F-F943-D227-4E494C28D21F}"/>
              </a:ext>
            </a:extLst>
          </p:cNvPr>
          <p:cNvCxnSpPr/>
          <p:nvPr/>
        </p:nvCxnSpPr>
        <p:spPr>
          <a:xfrm>
            <a:off x="0" y="1475211"/>
            <a:ext cx="6009861" cy="0"/>
          </a:xfrm>
          <a:prstGeom prst="straightConnector1">
            <a:avLst/>
          </a:prstGeom>
          <a:noFill/>
          <a:ln w="38100" cap="flat" cmpd="sng">
            <a:solidFill>
              <a:srgbClr val="B7903D"/>
            </a:solidFill>
            <a:prstDash val="solid"/>
            <a:miter lim="800000"/>
            <a:headEnd type="none" w="sm" len="sm"/>
            <a:tailEnd type="none" w="sm" len="sm"/>
          </a:ln>
        </p:spPr>
      </p:cxnSp>
      <p:sp>
        <p:nvSpPr>
          <p:cNvPr id="4" name="Marcador de número de diapositiva 3">
            <a:extLst>
              <a:ext uri="{FF2B5EF4-FFF2-40B4-BE49-F238E27FC236}">
                <a16:creationId xmlns:a16="http://schemas.microsoft.com/office/drawing/2014/main" id="{2B0E750A-910D-930D-5CDB-6667E993512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20</a:t>
            </a:fld>
            <a:endParaRPr lang="es-MX"/>
          </a:p>
        </p:txBody>
      </p:sp>
      <p:sp>
        <p:nvSpPr>
          <p:cNvPr id="7" name="CuadroTexto 6">
            <a:extLst>
              <a:ext uri="{FF2B5EF4-FFF2-40B4-BE49-F238E27FC236}">
                <a16:creationId xmlns:a16="http://schemas.microsoft.com/office/drawing/2014/main" id="{7AE651E3-E228-45D9-BDEB-1DEB5D6497BA}"/>
              </a:ext>
            </a:extLst>
          </p:cNvPr>
          <p:cNvSpPr txBox="1"/>
          <p:nvPr/>
        </p:nvSpPr>
        <p:spPr>
          <a:xfrm>
            <a:off x="187183" y="3062802"/>
            <a:ext cx="2979350" cy="1169551"/>
          </a:xfrm>
          <a:prstGeom prst="rect">
            <a:avLst/>
          </a:prstGeom>
          <a:noFill/>
        </p:spPr>
        <p:txBody>
          <a:bodyPr wrap="square">
            <a:spAutoFit/>
          </a:bodyPr>
          <a:lstStyle/>
          <a:p>
            <a:pPr algn="just"/>
            <a:r>
              <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Se inicia capturando la descripción de la etapa y posteriormente las metas, entregables y actividades correspondientes a cada etapa. </a:t>
            </a:r>
            <a:endParaRPr lang="es-MX" dirty="0">
              <a:latin typeface="Noto Sans" panose="020B0502040504020204" pitchFamily="34" charset="0"/>
              <a:ea typeface="Noto Sans" panose="020B0502040504020204" pitchFamily="34" charset="0"/>
              <a:cs typeface="Noto Sans" panose="020B0502040504020204" pitchFamily="34" charset="0"/>
            </a:endParaRPr>
          </a:p>
        </p:txBody>
      </p:sp>
      <p:sp>
        <p:nvSpPr>
          <p:cNvPr id="5" name="CuadroTexto 4">
            <a:extLst>
              <a:ext uri="{FF2B5EF4-FFF2-40B4-BE49-F238E27FC236}">
                <a16:creationId xmlns:a16="http://schemas.microsoft.com/office/drawing/2014/main" id="{3032F420-4EAD-CB08-6EDA-A87CD5380FEF}"/>
              </a:ext>
            </a:extLst>
          </p:cNvPr>
          <p:cNvSpPr txBox="1"/>
          <p:nvPr/>
        </p:nvSpPr>
        <p:spPr>
          <a:xfrm>
            <a:off x="187183" y="1097412"/>
            <a:ext cx="5822678" cy="369332"/>
          </a:xfrm>
          <a:prstGeom prst="rect">
            <a:avLst/>
          </a:prstGeom>
          <a:noFill/>
        </p:spPr>
        <p:txBody>
          <a:bodyPr wrap="square">
            <a:spAutoFit/>
          </a:bodyPr>
          <a:lstStyle/>
          <a:p>
            <a:r>
              <a:rPr lang="es-MX" sz="1800" b="1" dirty="0">
                <a:solidFill>
                  <a:srgbClr val="691932"/>
                </a:solidFill>
                <a:latin typeface="Noto Sans" panose="020B0502040504020204" pitchFamily="34" charset="0"/>
                <a:ea typeface="Noto Sans" panose="020B0502040504020204" pitchFamily="34" charset="0"/>
                <a:cs typeface="Noto Sans" panose="020B0502040504020204" pitchFamily="34" charset="0"/>
              </a:rPr>
              <a:t>11. Plan de trabajo</a:t>
            </a:r>
          </a:p>
        </p:txBody>
      </p:sp>
      <p:pic>
        <p:nvPicPr>
          <p:cNvPr id="6" name="Imagen 5">
            <a:extLst>
              <a:ext uri="{FF2B5EF4-FFF2-40B4-BE49-F238E27FC236}">
                <a16:creationId xmlns:a16="http://schemas.microsoft.com/office/drawing/2014/main" id="{C43A4FCD-C260-4F0A-A3E5-0F546912C6DA}"/>
              </a:ext>
            </a:extLst>
          </p:cNvPr>
          <p:cNvPicPr>
            <a:picLocks noChangeAspect="1"/>
          </p:cNvPicPr>
          <p:nvPr/>
        </p:nvPicPr>
        <p:blipFill>
          <a:blip r:embed="rId5"/>
          <a:stretch>
            <a:fillRect/>
          </a:stretch>
        </p:blipFill>
        <p:spPr>
          <a:xfrm>
            <a:off x="3657600" y="1617133"/>
            <a:ext cx="8135263" cy="4419598"/>
          </a:xfrm>
          <a:prstGeom prst="rect">
            <a:avLst/>
          </a:prstGeom>
        </p:spPr>
      </p:pic>
    </p:spTree>
    <p:extLst>
      <p:ext uri="{BB962C8B-B14F-4D97-AF65-F5344CB8AC3E}">
        <p14:creationId xmlns:p14="http://schemas.microsoft.com/office/powerpoint/2010/main" val="18795856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a:extLst>
            <a:ext uri="{FF2B5EF4-FFF2-40B4-BE49-F238E27FC236}">
              <a16:creationId xmlns:a16="http://schemas.microsoft.com/office/drawing/2014/main" id="{F9332105-1B0A-2080-4D1E-FE9311FF0FB5}"/>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C6E537C2-BB81-0396-591A-B253BEB76D47}"/>
              </a:ext>
            </a:extLst>
          </p:cNvPr>
          <p:cNvPicPr>
            <a:picLocks noChangeAspect="1"/>
          </p:cNvPicPr>
          <p:nvPr/>
        </p:nvPicPr>
        <p:blipFill>
          <a:blip r:embed="rId4"/>
          <a:srcRect/>
          <a:stretch/>
        </p:blipFill>
        <p:spPr>
          <a:xfrm>
            <a:off x="6432271" y="361701"/>
            <a:ext cx="5360592" cy="648948"/>
          </a:xfrm>
          <a:prstGeom prst="rect">
            <a:avLst/>
          </a:prstGeom>
        </p:spPr>
      </p:pic>
      <p:cxnSp>
        <p:nvCxnSpPr>
          <p:cNvPr id="8" name="Google Shape;144;p7">
            <a:extLst>
              <a:ext uri="{FF2B5EF4-FFF2-40B4-BE49-F238E27FC236}">
                <a16:creationId xmlns:a16="http://schemas.microsoft.com/office/drawing/2014/main" id="{8092CF68-D0EB-7A49-BA80-A3375DB5F406}"/>
              </a:ext>
            </a:extLst>
          </p:cNvPr>
          <p:cNvCxnSpPr/>
          <p:nvPr/>
        </p:nvCxnSpPr>
        <p:spPr>
          <a:xfrm>
            <a:off x="0" y="1475211"/>
            <a:ext cx="6009861" cy="0"/>
          </a:xfrm>
          <a:prstGeom prst="straightConnector1">
            <a:avLst/>
          </a:prstGeom>
          <a:noFill/>
          <a:ln w="38100" cap="flat" cmpd="sng">
            <a:solidFill>
              <a:srgbClr val="B7903D"/>
            </a:solidFill>
            <a:prstDash val="solid"/>
            <a:miter lim="800000"/>
            <a:headEnd type="none" w="sm" len="sm"/>
            <a:tailEnd type="none" w="sm" len="sm"/>
          </a:ln>
        </p:spPr>
      </p:cxnSp>
      <p:sp>
        <p:nvSpPr>
          <p:cNvPr id="4" name="Marcador de número de diapositiva 3">
            <a:extLst>
              <a:ext uri="{FF2B5EF4-FFF2-40B4-BE49-F238E27FC236}">
                <a16:creationId xmlns:a16="http://schemas.microsoft.com/office/drawing/2014/main" id="{E8D943A5-CBF2-B547-B044-D228D6E198E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21</a:t>
            </a:fld>
            <a:endParaRPr lang="es-MX"/>
          </a:p>
        </p:txBody>
      </p:sp>
      <p:sp>
        <p:nvSpPr>
          <p:cNvPr id="11" name="CuadroTexto 10">
            <a:extLst>
              <a:ext uri="{FF2B5EF4-FFF2-40B4-BE49-F238E27FC236}">
                <a16:creationId xmlns:a16="http://schemas.microsoft.com/office/drawing/2014/main" id="{EF50033E-C13C-435F-85FE-A0CB2834D3F1}"/>
              </a:ext>
            </a:extLst>
          </p:cNvPr>
          <p:cNvSpPr txBox="1"/>
          <p:nvPr/>
        </p:nvSpPr>
        <p:spPr>
          <a:xfrm>
            <a:off x="288895" y="1822787"/>
            <a:ext cx="3175404" cy="2031325"/>
          </a:xfrm>
          <a:prstGeom prst="rect">
            <a:avLst/>
          </a:prstGeom>
          <a:noFill/>
        </p:spPr>
        <p:txBody>
          <a:bodyPr wrap="square">
            <a:spAutoFit/>
          </a:bodyPr>
          <a:lstStyle/>
          <a:p>
            <a:pPr algn="just"/>
            <a:r>
              <a:rPr lang="es-MX" sz="1400" b="1"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Agregar Metas </a:t>
            </a:r>
            <a:endPar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algn="just"/>
            <a:endPar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marL="285750" indent="-285750" algn="just">
              <a:buFont typeface="Wingdings" panose="05000000000000000000" pitchFamily="2" charset="2"/>
              <a:buChar char="Ø"/>
            </a:pPr>
            <a:r>
              <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En la sección “Metas” capturar la descripción en texto libre</a:t>
            </a:r>
            <a:r>
              <a:rPr lang="es-MX" dirty="0">
                <a:latin typeface="Noto Sans" panose="020B0502040504020204" pitchFamily="34" charset="0"/>
                <a:ea typeface="Noto Sans" panose="020B0502040504020204" pitchFamily="34" charset="0"/>
                <a:cs typeface="Noto Sans" panose="020B0502040504020204" pitchFamily="34" charset="0"/>
              </a:rPr>
              <a:t>.</a:t>
            </a:r>
          </a:p>
          <a:p>
            <a:pPr marL="285750" indent="-285750" algn="just">
              <a:buFont typeface="Wingdings" panose="05000000000000000000" pitchFamily="2" charset="2"/>
              <a:buChar char="Ø"/>
            </a:pPr>
            <a:r>
              <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Al terminar la captura dar clic en el botón  </a:t>
            </a:r>
            <a:r>
              <a:rPr lang="es-MX" sz="1400" b="1" i="0" u="none" strike="noStrike" baseline="0" dirty="0">
                <a:solidFill>
                  <a:srgbClr val="C00000"/>
                </a:solidFill>
                <a:latin typeface="Noto Sans" panose="020B0502040504020204" pitchFamily="34" charset="0"/>
                <a:ea typeface="Noto Sans" panose="020B0502040504020204" pitchFamily="34" charset="0"/>
                <a:cs typeface="Noto Sans" panose="020B0502040504020204" pitchFamily="34" charset="0"/>
              </a:rPr>
              <a:t>Listo</a:t>
            </a:r>
            <a:r>
              <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 para guardar la Meta.</a:t>
            </a:r>
            <a:endParaRPr lang="es-MX" dirty="0">
              <a:latin typeface="Noto Sans" panose="020B0502040504020204" pitchFamily="34" charset="0"/>
              <a:ea typeface="Noto Sans" panose="020B0502040504020204" pitchFamily="34" charset="0"/>
              <a:cs typeface="Noto Sans" panose="020B0502040504020204" pitchFamily="34" charset="0"/>
            </a:endParaRPr>
          </a:p>
          <a:p>
            <a:pPr marL="285750" indent="-285750" algn="just">
              <a:buFont typeface="Wingdings" panose="05000000000000000000" pitchFamily="2" charset="2"/>
              <a:buChar char="Ø"/>
            </a:pPr>
            <a:r>
              <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Se pueden agregar las metas que sean necesarias. </a:t>
            </a:r>
            <a:endParaRPr lang="es-MX" dirty="0">
              <a:latin typeface="Noto Sans" panose="020B0502040504020204" pitchFamily="34" charset="0"/>
              <a:ea typeface="Noto Sans" panose="020B0502040504020204" pitchFamily="34" charset="0"/>
              <a:cs typeface="Noto Sans" panose="020B0502040504020204" pitchFamily="34" charset="0"/>
            </a:endParaRPr>
          </a:p>
        </p:txBody>
      </p:sp>
      <p:sp>
        <p:nvSpPr>
          <p:cNvPr id="2" name="CuadroTexto 1">
            <a:extLst>
              <a:ext uri="{FF2B5EF4-FFF2-40B4-BE49-F238E27FC236}">
                <a16:creationId xmlns:a16="http://schemas.microsoft.com/office/drawing/2014/main" id="{770A48D3-5375-4D20-4F2D-57EFA760213B}"/>
              </a:ext>
            </a:extLst>
          </p:cNvPr>
          <p:cNvSpPr txBox="1"/>
          <p:nvPr/>
        </p:nvSpPr>
        <p:spPr>
          <a:xfrm>
            <a:off x="187183" y="1097412"/>
            <a:ext cx="5822678" cy="369332"/>
          </a:xfrm>
          <a:prstGeom prst="rect">
            <a:avLst/>
          </a:prstGeom>
          <a:noFill/>
        </p:spPr>
        <p:txBody>
          <a:bodyPr wrap="square">
            <a:spAutoFit/>
          </a:bodyPr>
          <a:lstStyle/>
          <a:p>
            <a:r>
              <a:rPr lang="es-MX" sz="1800" b="1" dirty="0">
                <a:solidFill>
                  <a:srgbClr val="691932"/>
                </a:solidFill>
                <a:latin typeface="Noto Sans" panose="020B0502040504020204" pitchFamily="34" charset="0"/>
                <a:ea typeface="Noto Sans" panose="020B0502040504020204" pitchFamily="34" charset="0"/>
                <a:cs typeface="Noto Sans" panose="020B0502040504020204" pitchFamily="34" charset="0"/>
              </a:rPr>
              <a:t>11. Plan de trabajo</a:t>
            </a:r>
          </a:p>
        </p:txBody>
      </p:sp>
      <p:pic>
        <p:nvPicPr>
          <p:cNvPr id="7" name="Imagen 6">
            <a:extLst>
              <a:ext uri="{FF2B5EF4-FFF2-40B4-BE49-F238E27FC236}">
                <a16:creationId xmlns:a16="http://schemas.microsoft.com/office/drawing/2014/main" id="{9BADDA5F-1FD3-45A5-9906-631BA1506909}"/>
              </a:ext>
            </a:extLst>
          </p:cNvPr>
          <p:cNvPicPr>
            <a:picLocks noChangeAspect="1"/>
          </p:cNvPicPr>
          <p:nvPr/>
        </p:nvPicPr>
        <p:blipFill rotWithShape="1">
          <a:blip r:embed="rId5"/>
          <a:srcRect l="15772" t="36817" r="20451" b="16938"/>
          <a:stretch/>
        </p:blipFill>
        <p:spPr>
          <a:xfrm>
            <a:off x="3555790" y="1711450"/>
            <a:ext cx="8519417" cy="4125327"/>
          </a:xfrm>
          <a:prstGeom prst="rect">
            <a:avLst/>
          </a:prstGeom>
        </p:spPr>
      </p:pic>
    </p:spTree>
    <p:extLst>
      <p:ext uri="{BB962C8B-B14F-4D97-AF65-F5344CB8AC3E}">
        <p14:creationId xmlns:p14="http://schemas.microsoft.com/office/powerpoint/2010/main" val="15950759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a:extLst>
            <a:ext uri="{FF2B5EF4-FFF2-40B4-BE49-F238E27FC236}">
              <a16:creationId xmlns:a16="http://schemas.microsoft.com/office/drawing/2014/main" id="{A8FDCEAA-2088-4429-EB5B-40C71CF6442B}"/>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87E857E9-2CAF-ACDC-E423-8BCD14AD1DFC}"/>
              </a:ext>
            </a:extLst>
          </p:cNvPr>
          <p:cNvPicPr>
            <a:picLocks noChangeAspect="1"/>
          </p:cNvPicPr>
          <p:nvPr/>
        </p:nvPicPr>
        <p:blipFill>
          <a:blip r:embed="rId4"/>
          <a:srcRect/>
          <a:stretch/>
        </p:blipFill>
        <p:spPr>
          <a:xfrm>
            <a:off x="6432271" y="361701"/>
            <a:ext cx="5360592" cy="648948"/>
          </a:xfrm>
          <a:prstGeom prst="rect">
            <a:avLst/>
          </a:prstGeom>
        </p:spPr>
      </p:pic>
      <p:cxnSp>
        <p:nvCxnSpPr>
          <p:cNvPr id="8" name="Google Shape;144;p7">
            <a:extLst>
              <a:ext uri="{FF2B5EF4-FFF2-40B4-BE49-F238E27FC236}">
                <a16:creationId xmlns:a16="http://schemas.microsoft.com/office/drawing/2014/main" id="{1DA56ECF-C73B-C7C2-6F16-A39E2C96FD4A}"/>
              </a:ext>
            </a:extLst>
          </p:cNvPr>
          <p:cNvCxnSpPr/>
          <p:nvPr/>
        </p:nvCxnSpPr>
        <p:spPr>
          <a:xfrm>
            <a:off x="0" y="1475211"/>
            <a:ext cx="6009861" cy="0"/>
          </a:xfrm>
          <a:prstGeom prst="straightConnector1">
            <a:avLst/>
          </a:prstGeom>
          <a:noFill/>
          <a:ln w="38100" cap="flat" cmpd="sng">
            <a:solidFill>
              <a:srgbClr val="B7903D"/>
            </a:solidFill>
            <a:prstDash val="solid"/>
            <a:miter lim="800000"/>
            <a:headEnd type="none" w="sm" len="sm"/>
            <a:tailEnd type="none" w="sm" len="sm"/>
          </a:ln>
        </p:spPr>
      </p:cxnSp>
      <p:sp>
        <p:nvSpPr>
          <p:cNvPr id="4" name="Marcador de número de diapositiva 3">
            <a:extLst>
              <a:ext uri="{FF2B5EF4-FFF2-40B4-BE49-F238E27FC236}">
                <a16:creationId xmlns:a16="http://schemas.microsoft.com/office/drawing/2014/main" id="{73446BC3-E8A5-B8D4-F788-A45BD918ED4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22</a:t>
            </a:fld>
            <a:endParaRPr lang="es-MX"/>
          </a:p>
        </p:txBody>
      </p:sp>
      <p:sp>
        <p:nvSpPr>
          <p:cNvPr id="12" name="CuadroTexto 11">
            <a:extLst>
              <a:ext uri="{FF2B5EF4-FFF2-40B4-BE49-F238E27FC236}">
                <a16:creationId xmlns:a16="http://schemas.microsoft.com/office/drawing/2014/main" id="{D229E38F-9408-4975-A308-7EB664A0E1D7}"/>
              </a:ext>
            </a:extLst>
          </p:cNvPr>
          <p:cNvSpPr txBox="1"/>
          <p:nvPr/>
        </p:nvSpPr>
        <p:spPr>
          <a:xfrm>
            <a:off x="356945" y="3677152"/>
            <a:ext cx="6342958" cy="1815882"/>
          </a:xfrm>
          <a:prstGeom prst="rect">
            <a:avLst/>
          </a:prstGeom>
          <a:solidFill>
            <a:schemeClr val="bg2">
              <a:lumMod val="40000"/>
              <a:lumOff val="60000"/>
            </a:schemeClr>
          </a:solidFill>
        </p:spPr>
        <p:txBody>
          <a:bodyPr wrap="square">
            <a:spAutoFit/>
          </a:bodyPr>
          <a:lstStyle/>
          <a:p>
            <a:pPr algn="just"/>
            <a:r>
              <a:rPr lang="es-MX" sz="1400" b="1" i="0" u="none" strike="noStrike" baseline="0" dirty="0">
                <a:solidFill>
                  <a:srgbClr val="9B2247"/>
                </a:solidFill>
                <a:latin typeface="Noto Sans" panose="020B0502040504020204" pitchFamily="34" charset="0"/>
                <a:ea typeface="Noto Sans" panose="020B0502040504020204" pitchFamily="34" charset="0"/>
                <a:cs typeface="Noto Sans" panose="020B0502040504020204" pitchFamily="34" charset="0"/>
              </a:rPr>
              <a:t>Del conjunto de entregables comprometidos se deberán incluir al menos tres entregables, uno por cada una de las siguientes variantes en cada etapa:</a:t>
            </a:r>
          </a:p>
          <a:p>
            <a:pPr algn="just"/>
            <a:endParaRPr lang="es-MX" b="1" dirty="0">
              <a:solidFill>
                <a:srgbClr val="9B2247"/>
              </a:solidFill>
              <a:latin typeface="Noto Sans" panose="020B0502040504020204" pitchFamily="34" charset="0"/>
              <a:ea typeface="Noto Sans" panose="020B0502040504020204" pitchFamily="34" charset="0"/>
              <a:cs typeface="Noto Sans" panose="020B0502040504020204" pitchFamily="34" charset="0"/>
            </a:endParaRPr>
          </a:p>
          <a:p>
            <a:pPr marL="285750" indent="-285750" algn="just">
              <a:buClr>
                <a:srgbClr val="7E1835"/>
              </a:buClr>
              <a:buFont typeface="Wingdings" panose="05000000000000000000" pitchFamily="2" charset="2"/>
              <a:buChar char="Ø"/>
            </a:pPr>
            <a:r>
              <a:rPr lang="es-MX" dirty="0">
                <a:solidFill>
                  <a:srgbClr val="9B2247"/>
                </a:solidFill>
                <a:latin typeface="Noto Sans" panose="020B0502040504020204" pitchFamily="34" charset="0"/>
                <a:ea typeface="Noto Sans" panose="020B0502040504020204" pitchFamily="34" charset="0"/>
                <a:cs typeface="Noto Sans" panose="020B0502040504020204" pitchFamily="34" charset="0"/>
              </a:rPr>
              <a:t>Académicos.</a:t>
            </a:r>
          </a:p>
          <a:p>
            <a:pPr marL="285750" indent="-285750" algn="just">
              <a:buClr>
                <a:srgbClr val="7E1835"/>
              </a:buClr>
              <a:buFont typeface="Wingdings" panose="05000000000000000000" pitchFamily="2" charset="2"/>
              <a:buChar char="Ø"/>
            </a:pPr>
            <a:r>
              <a:rPr lang="es-MX" dirty="0">
                <a:solidFill>
                  <a:srgbClr val="9B2247"/>
                </a:solidFill>
                <a:latin typeface="Noto Sans" panose="020B0502040504020204" pitchFamily="34" charset="0"/>
                <a:ea typeface="Noto Sans" panose="020B0502040504020204" pitchFamily="34" charset="0"/>
                <a:cs typeface="Noto Sans" panose="020B0502040504020204" pitchFamily="34" charset="0"/>
              </a:rPr>
              <a:t>Acceso universal del conocimiento.</a:t>
            </a:r>
          </a:p>
          <a:p>
            <a:pPr marL="285750" indent="-285750" algn="just">
              <a:buClr>
                <a:srgbClr val="7E1835"/>
              </a:buClr>
              <a:buFont typeface="Wingdings" panose="05000000000000000000" pitchFamily="2" charset="2"/>
              <a:buChar char="Ø"/>
            </a:pPr>
            <a:r>
              <a:rPr lang="es-MX" dirty="0">
                <a:solidFill>
                  <a:srgbClr val="9B2247"/>
                </a:solidFill>
                <a:latin typeface="Noto Sans" panose="020B0502040504020204" pitchFamily="34" charset="0"/>
                <a:ea typeface="Noto Sans" panose="020B0502040504020204" pitchFamily="34" charset="0"/>
                <a:cs typeface="Noto Sans" panose="020B0502040504020204" pitchFamily="34" charset="0"/>
              </a:rPr>
              <a:t>Formación de capacidades en HCTI y vocaciones científicas y humanísticas.</a:t>
            </a:r>
          </a:p>
        </p:txBody>
      </p:sp>
      <p:sp>
        <p:nvSpPr>
          <p:cNvPr id="2" name="CuadroTexto 1">
            <a:extLst>
              <a:ext uri="{FF2B5EF4-FFF2-40B4-BE49-F238E27FC236}">
                <a16:creationId xmlns:a16="http://schemas.microsoft.com/office/drawing/2014/main" id="{F7483697-A9AC-481B-DCF1-0E0B49388BD0}"/>
              </a:ext>
            </a:extLst>
          </p:cNvPr>
          <p:cNvSpPr txBox="1"/>
          <p:nvPr/>
        </p:nvSpPr>
        <p:spPr>
          <a:xfrm>
            <a:off x="187183" y="1097412"/>
            <a:ext cx="5822678" cy="369332"/>
          </a:xfrm>
          <a:prstGeom prst="rect">
            <a:avLst/>
          </a:prstGeom>
          <a:noFill/>
        </p:spPr>
        <p:txBody>
          <a:bodyPr wrap="square">
            <a:spAutoFit/>
          </a:bodyPr>
          <a:lstStyle/>
          <a:p>
            <a:r>
              <a:rPr lang="es-MX" sz="1800" b="1" dirty="0">
                <a:solidFill>
                  <a:srgbClr val="691932"/>
                </a:solidFill>
                <a:latin typeface="Noto Sans" panose="020B0502040504020204" pitchFamily="34" charset="0"/>
                <a:ea typeface="Noto Sans" panose="020B0502040504020204" pitchFamily="34" charset="0"/>
                <a:cs typeface="Noto Sans" panose="020B0502040504020204" pitchFamily="34" charset="0"/>
              </a:rPr>
              <a:t>11. Plan de trabajo</a:t>
            </a:r>
          </a:p>
        </p:txBody>
      </p:sp>
      <p:pic>
        <p:nvPicPr>
          <p:cNvPr id="10" name="Imagen 9">
            <a:extLst>
              <a:ext uri="{FF2B5EF4-FFF2-40B4-BE49-F238E27FC236}">
                <a16:creationId xmlns:a16="http://schemas.microsoft.com/office/drawing/2014/main" id="{C37A57E4-0C23-479B-91D5-4692709557F4}"/>
              </a:ext>
            </a:extLst>
          </p:cNvPr>
          <p:cNvPicPr>
            <a:picLocks noChangeAspect="1"/>
          </p:cNvPicPr>
          <p:nvPr/>
        </p:nvPicPr>
        <p:blipFill rotWithShape="1">
          <a:blip r:embed="rId5"/>
          <a:srcRect l="16103" t="37235" r="34603" b="10033"/>
          <a:stretch/>
        </p:blipFill>
        <p:spPr>
          <a:xfrm>
            <a:off x="6879364" y="1466744"/>
            <a:ext cx="5201607" cy="4634953"/>
          </a:xfrm>
          <a:prstGeom prst="rect">
            <a:avLst/>
          </a:prstGeom>
        </p:spPr>
      </p:pic>
      <p:sp>
        <p:nvSpPr>
          <p:cNvPr id="13" name="CuadroTexto 12">
            <a:extLst>
              <a:ext uri="{FF2B5EF4-FFF2-40B4-BE49-F238E27FC236}">
                <a16:creationId xmlns:a16="http://schemas.microsoft.com/office/drawing/2014/main" id="{CE81BF8D-7B15-42B6-86C9-C3BA529E8988}"/>
              </a:ext>
            </a:extLst>
          </p:cNvPr>
          <p:cNvSpPr txBox="1"/>
          <p:nvPr/>
        </p:nvSpPr>
        <p:spPr>
          <a:xfrm>
            <a:off x="433857" y="1746750"/>
            <a:ext cx="4366741" cy="1815882"/>
          </a:xfrm>
          <a:prstGeom prst="rect">
            <a:avLst/>
          </a:prstGeom>
          <a:noFill/>
        </p:spPr>
        <p:txBody>
          <a:bodyPr wrap="square">
            <a:spAutoFit/>
          </a:bodyPr>
          <a:lstStyle/>
          <a:p>
            <a:pPr algn="just"/>
            <a:r>
              <a:rPr lang="es-MX" sz="1400" b="1"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Agregar </a:t>
            </a:r>
            <a:r>
              <a:rPr lang="es-MX" b="1" dirty="0">
                <a:latin typeface="Noto Sans" panose="020B0502040504020204" pitchFamily="34" charset="0"/>
                <a:ea typeface="Noto Sans" panose="020B0502040504020204" pitchFamily="34" charset="0"/>
                <a:cs typeface="Noto Sans" panose="020B0502040504020204" pitchFamily="34" charset="0"/>
              </a:rPr>
              <a:t>entregables</a:t>
            </a:r>
            <a:endPar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algn="just"/>
            <a:endPar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marL="285750" indent="-285750" algn="just">
              <a:buFont typeface="Wingdings" panose="05000000000000000000" pitchFamily="2" charset="2"/>
              <a:buChar char="Ø"/>
            </a:pPr>
            <a:r>
              <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En la sección “Cantidad” agregar el número de entregables a comprometer.</a:t>
            </a:r>
          </a:p>
          <a:p>
            <a:pPr marL="285750" indent="-285750" algn="just">
              <a:buFont typeface="Wingdings" panose="05000000000000000000" pitchFamily="2" charset="2"/>
              <a:buChar char="Ø"/>
            </a:pPr>
            <a:r>
              <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En la sección “</a:t>
            </a:r>
            <a:r>
              <a:rPr lang="es-MX" dirty="0">
                <a:latin typeface="Noto Sans" panose="020B0502040504020204" pitchFamily="34" charset="0"/>
                <a:ea typeface="Noto Sans" panose="020B0502040504020204" pitchFamily="34" charset="0"/>
                <a:cs typeface="Noto Sans" panose="020B0502040504020204" pitchFamily="34" charset="0"/>
              </a:rPr>
              <a:t>Entregables</a:t>
            </a:r>
            <a:r>
              <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 realizar la descripción en texto libre</a:t>
            </a:r>
            <a:r>
              <a:rPr lang="es-MX" dirty="0">
                <a:latin typeface="Noto Sans" panose="020B0502040504020204" pitchFamily="34" charset="0"/>
                <a:ea typeface="Noto Sans" panose="020B0502040504020204" pitchFamily="34" charset="0"/>
                <a:cs typeface="Noto Sans" panose="020B0502040504020204" pitchFamily="34" charset="0"/>
              </a:rPr>
              <a:t>.</a:t>
            </a:r>
          </a:p>
          <a:p>
            <a:pPr marL="285750" indent="-285750" algn="just">
              <a:buFont typeface="Wingdings" panose="05000000000000000000" pitchFamily="2" charset="2"/>
              <a:buChar char="Ø"/>
            </a:pPr>
            <a:r>
              <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Al terminar la captura dar clic en el botón </a:t>
            </a:r>
            <a:r>
              <a:rPr lang="es-MX" sz="1400" b="1" i="0" u="none" strike="noStrike" baseline="0" dirty="0">
                <a:solidFill>
                  <a:srgbClr val="C00000"/>
                </a:solidFill>
                <a:latin typeface="Noto Sans" panose="020B0502040504020204" pitchFamily="34" charset="0"/>
                <a:ea typeface="Noto Sans" panose="020B0502040504020204" pitchFamily="34" charset="0"/>
                <a:cs typeface="Noto Sans" panose="020B0502040504020204" pitchFamily="34" charset="0"/>
              </a:rPr>
              <a:t>Listo</a:t>
            </a:r>
            <a:r>
              <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 para guardar el Entregable.</a:t>
            </a:r>
          </a:p>
        </p:txBody>
      </p:sp>
    </p:spTree>
    <p:extLst>
      <p:ext uri="{BB962C8B-B14F-4D97-AF65-F5344CB8AC3E}">
        <p14:creationId xmlns:p14="http://schemas.microsoft.com/office/powerpoint/2010/main" val="13392371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a:extLst>
            <a:ext uri="{FF2B5EF4-FFF2-40B4-BE49-F238E27FC236}">
              <a16:creationId xmlns:a16="http://schemas.microsoft.com/office/drawing/2014/main" id="{34811EE3-3D8A-CDAD-8220-CE59ABF71643}"/>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D5637AE0-58F4-ADD8-11BA-AC629FE58DD7}"/>
              </a:ext>
            </a:extLst>
          </p:cNvPr>
          <p:cNvPicPr>
            <a:picLocks noChangeAspect="1"/>
          </p:cNvPicPr>
          <p:nvPr/>
        </p:nvPicPr>
        <p:blipFill>
          <a:blip r:embed="rId4"/>
          <a:srcRect/>
          <a:stretch/>
        </p:blipFill>
        <p:spPr>
          <a:xfrm>
            <a:off x="6432271" y="361701"/>
            <a:ext cx="5360592" cy="648948"/>
          </a:xfrm>
          <a:prstGeom prst="rect">
            <a:avLst/>
          </a:prstGeom>
        </p:spPr>
      </p:pic>
      <p:cxnSp>
        <p:nvCxnSpPr>
          <p:cNvPr id="8" name="Google Shape;144;p7">
            <a:extLst>
              <a:ext uri="{FF2B5EF4-FFF2-40B4-BE49-F238E27FC236}">
                <a16:creationId xmlns:a16="http://schemas.microsoft.com/office/drawing/2014/main" id="{3BA69CCD-EE2B-EE34-8F2B-0D994E437AF1}"/>
              </a:ext>
            </a:extLst>
          </p:cNvPr>
          <p:cNvCxnSpPr/>
          <p:nvPr/>
        </p:nvCxnSpPr>
        <p:spPr>
          <a:xfrm>
            <a:off x="0" y="1475211"/>
            <a:ext cx="6009861" cy="0"/>
          </a:xfrm>
          <a:prstGeom prst="straightConnector1">
            <a:avLst/>
          </a:prstGeom>
          <a:noFill/>
          <a:ln w="38100" cap="flat" cmpd="sng">
            <a:solidFill>
              <a:srgbClr val="B7903D"/>
            </a:solidFill>
            <a:prstDash val="solid"/>
            <a:miter lim="800000"/>
            <a:headEnd type="none" w="sm" len="sm"/>
            <a:tailEnd type="none" w="sm" len="sm"/>
          </a:ln>
        </p:spPr>
      </p:cxnSp>
      <p:sp>
        <p:nvSpPr>
          <p:cNvPr id="4" name="Marcador de número de diapositiva 3">
            <a:extLst>
              <a:ext uri="{FF2B5EF4-FFF2-40B4-BE49-F238E27FC236}">
                <a16:creationId xmlns:a16="http://schemas.microsoft.com/office/drawing/2014/main" id="{C6A253B6-55A1-BC08-122D-1378E33DF03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23</a:t>
            </a:fld>
            <a:endParaRPr lang="es-MX"/>
          </a:p>
        </p:txBody>
      </p:sp>
      <p:sp>
        <p:nvSpPr>
          <p:cNvPr id="2" name="CuadroTexto 1">
            <a:extLst>
              <a:ext uri="{FF2B5EF4-FFF2-40B4-BE49-F238E27FC236}">
                <a16:creationId xmlns:a16="http://schemas.microsoft.com/office/drawing/2014/main" id="{B5B6F012-389C-7BF3-D298-9DAE8337F6BF}"/>
              </a:ext>
            </a:extLst>
          </p:cNvPr>
          <p:cNvSpPr txBox="1"/>
          <p:nvPr/>
        </p:nvSpPr>
        <p:spPr>
          <a:xfrm>
            <a:off x="187183" y="1097412"/>
            <a:ext cx="5822678" cy="369332"/>
          </a:xfrm>
          <a:prstGeom prst="rect">
            <a:avLst/>
          </a:prstGeom>
          <a:noFill/>
        </p:spPr>
        <p:txBody>
          <a:bodyPr wrap="square">
            <a:spAutoFit/>
          </a:bodyPr>
          <a:lstStyle/>
          <a:p>
            <a:r>
              <a:rPr lang="es-MX" sz="1800" b="1" dirty="0">
                <a:solidFill>
                  <a:srgbClr val="691932"/>
                </a:solidFill>
                <a:latin typeface="Noto Sans" panose="020B0502040504020204" pitchFamily="34" charset="0"/>
                <a:ea typeface="Noto Sans" panose="020B0502040504020204" pitchFamily="34" charset="0"/>
                <a:cs typeface="Noto Sans" panose="020B0502040504020204" pitchFamily="34" charset="0"/>
              </a:rPr>
              <a:t>11. Plan de trabajo</a:t>
            </a:r>
          </a:p>
        </p:txBody>
      </p:sp>
      <p:sp>
        <p:nvSpPr>
          <p:cNvPr id="11" name="CuadroTexto 10">
            <a:extLst>
              <a:ext uri="{FF2B5EF4-FFF2-40B4-BE49-F238E27FC236}">
                <a16:creationId xmlns:a16="http://schemas.microsoft.com/office/drawing/2014/main" id="{637B7030-BF25-4FBE-B1A6-AF5BA767E5B3}"/>
              </a:ext>
            </a:extLst>
          </p:cNvPr>
          <p:cNvSpPr txBox="1"/>
          <p:nvPr/>
        </p:nvSpPr>
        <p:spPr>
          <a:xfrm>
            <a:off x="442510" y="1822102"/>
            <a:ext cx="8453662" cy="954107"/>
          </a:xfrm>
          <a:prstGeom prst="rect">
            <a:avLst/>
          </a:prstGeom>
          <a:noFill/>
        </p:spPr>
        <p:txBody>
          <a:bodyPr wrap="square">
            <a:spAutoFit/>
          </a:bodyPr>
          <a:lstStyle/>
          <a:p>
            <a:pPr algn="just"/>
            <a:r>
              <a:rPr lang="es-MX" sz="1400" b="1"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Agregar Actividades</a:t>
            </a:r>
            <a:endPar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algn="just"/>
            <a:endPar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marL="285750" indent="-285750" algn="just">
              <a:buFont typeface="Wingdings" panose="05000000000000000000" pitchFamily="2" charset="2"/>
              <a:buChar char="Ø"/>
            </a:pPr>
            <a:r>
              <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En la sección “Actividades” realizar la descripción en texto libre</a:t>
            </a:r>
            <a:r>
              <a:rPr lang="es-MX" dirty="0">
                <a:latin typeface="Noto Sans" panose="020B0502040504020204" pitchFamily="34" charset="0"/>
                <a:ea typeface="Noto Sans" panose="020B0502040504020204" pitchFamily="34" charset="0"/>
                <a:cs typeface="Noto Sans" panose="020B0502040504020204" pitchFamily="34" charset="0"/>
              </a:rPr>
              <a:t>.</a:t>
            </a:r>
          </a:p>
          <a:p>
            <a:pPr marL="285750" indent="-285750" algn="just">
              <a:buFont typeface="Wingdings" panose="05000000000000000000" pitchFamily="2" charset="2"/>
              <a:buChar char="Ø"/>
            </a:pPr>
            <a:r>
              <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Al terminar la captura dar clic en el botón </a:t>
            </a:r>
            <a:r>
              <a:rPr lang="es-MX" sz="1400" b="1" i="0" u="none" strike="noStrike" baseline="0" dirty="0">
                <a:solidFill>
                  <a:srgbClr val="C00000"/>
                </a:solidFill>
                <a:latin typeface="Noto Sans" panose="020B0502040504020204" pitchFamily="34" charset="0"/>
                <a:ea typeface="Noto Sans" panose="020B0502040504020204" pitchFamily="34" charset="0"/>
                <a:cs typeface="Noto Sans" panose="020B0502040504020204" pitchFamily="34" charset="0"/>
              </a:rPr>
              <a:t>Listo</a:t>
            </a:r>
            <a:r>
              <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 para guardar las Actividades.</a:t>
            </a:r>
          </a:p>
        </p:txBody>
      </p:sp>
      <p:pic>
        <p:nvPicPr>
          <p:cNvPr id="12" name="Imagen 11">
            <a:extLst>
              <a:ext uri="{FF2B5EF4-FFF2-40B4-BE49-F238E27FC236}">
                <a16:creationId xmlns:a16="http://schemas.microsoft.com/office/drawing/2014/main" id="{C92C4A8D-3997-48B1-8AC5-639145F3F1C9}"/>
              </a:ext>
            </a:extLst>
          </p:cNvPr>
          <p:cNvPicPr>
            <a:picLocks noChangeAspect="1"/>
          </p:cNvPicPr>
          <p:nvPr/>
        </p:nvPicPr>
        <p:blipFill rotWithShape="1">
          <a:blip r:embed="rId5"/>
          <a:srcRect l="16250" t="34369" r="34457" b="19597"/>
          <a:stretch/>
        </p:blipFill>
        <p:spPr>
          <a:xfrm>
            <a:off x="3276453" y="2776209"/>
            <a:ext cx="8721841" cy="3385929"/>
          </a:xfrm>
          <a:prstGeom prst="rect">
            <a:avLst/>
          </a:prstGeom>
        </p:spPr>
      </p:pic>
    </p:spTree>
    <p:extLst>
      <p:ext uri="{BB962C8B-B14F-4D97-AF65-F5344CB8AC3E}">
        <p14:creationId xmlns:p14="http://schemas.microsoft.com/office/powerpoint/2010/main" val="12454415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a:extLst>
            <a:ext uri="{FF2B5EF4-FFF2-40B4-BE49-F238E27FC236}">
              <a16:creationId xmlns:a16="http://schemas.microsoft.com/office/drawing/2014/main" id="{29599388-8F60-F7C6-E1D9-D4B117560ABA}"/>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486F3A88-3F94-FD34-FE4C-578C1887D827}"/>
              </a:ext>
            </a:extLst>
          </p:cNvPr>
          <p:cNvSpPr/>
          <p:nvPr/>
        </p:nvSpPr>
        <p:spPr>
          <a:xfrm>
            <a:off x="187183" y="1879895"/>
            <a:ext cx="2232744" cy="3607197"/>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3" name="Imagen 2">
            <a:extLst>
              <a:ext uri="{FF2B5EF4-FFF2-40B4-BE49-F238E27FC236}">
                <a16:creationId xmlns:a16="http://schemas.microsoft.com/office/drawing/2014/main" id="{02500D4F-CC14-0DA3-AC48-8589DAF93312}"/>
              </a:ext>
            </a:extLst>
          </p:cNvPr>
          <p:cNvPicPr>
            <a:picLocks noChangeAspect="1"/>
          </p:cNvPicPr>
          <p:nvPr/>
        </p:nvPicPr>
        <p:blipFill>
          <a:blip r:embed="rId4"/>
          <a:srcRect/>
          <a:stretch/>
        </p:blipFill>
        <p:spPr>
          <a:xfrm>
            <a:off x="6432271" y="361701"/>
            <a:ext cx="5360592" cy="648948"/>
          </a:xfrm>
          <a:prstGeom prst="rect">
            <a:avLst/>
          </a:prstGeom>
        </p:spPr>
      </p:pic>
      <p:cxnSp>
        <p:nvCxnSpPr>
          <p:cNvPr id="8" name="Google Shape;144;p7">
            <a:extLst>
              <a:ext uri="{FF2B5EF4-FFF2-40B4-BE49-F238E27FC236}">
                <a16:creationId xmlns:a16="http://schemas.microsoft.com/office/drawing/2014/main" id="{DE17A083-CF6C-4F84-B8ED-44AE06527925}"/>
              </a:ext>
            </a:extLst>
          </p:cNvPr>
          <p:cNvCxnSpPr/>
          <p:nvPr/>
        </p:nvCxnSpPr>
        <p:spPr>
          <a:xfrm>
            <a:off x="0" y="1475211"/>
            <a:ext cx="6009861" cy="0"/>
          </a:xfrm>
          <a:prstGeom prst="straightConnector1">
            <a:avLst/>
          </a:prstGeom>
          <a:noFill/>
          <a:ln w="38100" cap="flat" cmpd="sng">
            <a:solidFill>
              <a:srgbClr val="B7903D"/>
            </a:solidFill>
            <a:prstDash val="solid"/>
            <a:miter lim="800000"/>
            <a:headEnd type="none" w="sm" len="sm"/>
            <a:tailEnd type="none" w="sm" len="sm"/>
          </a:ln>
        </p:spPr>
      </p:cxnSp>
      <p:sp>
        <p:nvSpPr>
          <p:cNvPr id="4" name="Marcador de número de diapositiva 3">
            <a:extLst>
              <a:ext uri="{FF2B5EF4-FFF2-40B4-BE49-F238E27FC236}">
                <a16:creationId xmlns:a16="http://schemas.microsoft.com/office/drawing/2014/main" id="{56018DAC-8D31-065A-78B8-9910A86A83A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24</a:t>
            </a:fld>
            <a:endParaRPr lang="es-MX"/>
          </a:p>
        </p:txBody>
      </p:sp>
      <p:sp>
        <p:nvSpPr>
          <p:cNvPr id="2" name="CuadroTexto 1">
            <a:extLst>
              <a:ext uri="{FF2B5EF4-FFF2-40B4-BE49-F238E27FC236}">
                <a16:creationId xmlns:a16="http://schemas.microsoft.com/office/drawing/2014/main" id="{431AB28E-6FC2-8989-2908-CAC08DFCBF5C}"/>
              </a:ext>
            </a:extLst>
          </p:cNvPr>
          <p:cNvSpPr txBox="1"/>
          <p:nvPr/>
        </p:nvSpPr>
        <p:spPr>
          <a:xfrm>
            <a:off x="187183" y="1091749"/>
            <a:ext cx="5822678" cy="369332"/>
          </a:xfrm>
          <a:prstGeom prst="rect">
            <a:avLst/>
          </a:prstGeom>
          <a:noFill/>
        </p:spPr>
        <p:txBody>
          <a:bodyPr wrap="square">
            <a:spAutoFit/>
          </a:bodyPr>
          <a:lstStyle/>
          <a:p>
            <a:r>
              <a:rPr lang="es-MX" sz="1800" b="1" dirty="0">
                <a:solidFill>
                  <a:srgbClr val="691932"/>
                </a:solidFill>
                <a:latin typeface="Noto Sans" panose="020B0502040504020204" pitchFamily="34" charset="0"/>
                <a:ea typeface="Noto Sans" panose="020B0502040504020204" pitchFamily="34" charset="0"/>
                <a:cs typeface="Noto Sans" panose="020B0502040504020204" pitchFamily="34" charset="0"/>
              </a:rPr>
              <a:t>12. Desglose financiero</a:t>
            </a:r>
          </a:p>
        </p:txBody>
      </p:sp>
      <p:sp>
        <p:nvSpPr>
          <p:cNvPr id="5" name="CuadroTexto 4">
            <a:extLst>
              <a:ext uri="{FF2B5EF4-FFF2-40B4-BE49-F238E27FC236}">
                <a16:creationId xmlns:a16="http://schemas.microsoft.com/office/drawing/2014/main" id="{72CDA00F-50D1-D0E6-726A-A0ADCAD96DC5}"/>
              </a:ext>
            </a:extLst>
          </p:cNvPr>
          <p:cNvSpPr txBox="1"/>
          <p:nvPr/>
        </p:nvSpPr>
        <p:spPr>
          <a:xfrm>
            <a:off x="399137" y="2462525"/>
            <a:ext cx="1752936" cy="2308324"/>
          </a:xfrm>
          <a:prstGeom prst="rect">
            <a:avLst/>
          </a:prstGeom>
          <a:noFill/>
        </p:spPr>
        <p:txBody>
          <a:bodyPr wrap="square">
            <a:spAutoFit/>
          </a:bodyPr>
          <a:lstStyle/>
          <a:p>
            <a:pPr algn="ctr"/>
            <a:r>
              <a:rPr lang="es-MX" sz="1600" dirty="0">
                <a:solidFill>
                  <a:schemeClr val="accent4">
                    <a:lumMod val="20000"/>
                    <a:lumOff val="80000"/>
                  </a:schemeClr>
                </a:solidFill>
                <a:latin typeface="Noto Sans" panose="020B0502040504020204" pitchFamily="34" charset="0"/>
                <a:ea typeface="Noto Sans" panose="020B0502040504020204" pitchFamily="34" charset="0"/>
                <a:cs typeface="Noto Sans" panose="020B0502040504020204" pitchFamily="34" charset="0"/>
              </a:rPr>
              <a:t>En apego a los Términos de Referencia de la convocatoria</a:t>
            </a:r>
            <a:r>
              <a:rPr lang="es-MX" sz="1600" dirty="0">
                <a:latin typeface="Noto Sans" panose="020B0502040504020204" pitchFamily="34" charset="0"/>
                <a:ea typeface="Noto Sans" panose="020B0502040504020204" pitchFamily="34" charset="0"/>
                <a:cs typeface="Noto Sans" panose="020B0502040504020204" pitchFamily="34" charset="0"/>
              </a:rPr>
              <a:t> </a:t>
            </a:r>
            <a:r>
              <a:rPr lang="es-MX" sz="1600" dirty="0">
                <a:solidFill>
                  <a:schemeClr val="accent4">
                    <a:lumMod val="20000"/>
                    <a:lumOff val="80000"/>
                  </a:schemeClr>
                </a:solidFill>
                <a:latin typeface="Noto Sans" panose="020B0502040504020204" pitchFamily="34" charset="0"/>
                <a:ea typeface="Noto Sans" panose="020B0502040504020204" pitchFamily="34" charset="0"/>
                <a:cs typeface="Noto Sans" panose="020B0502040504020204" pitchFamily="34" charset="0"/>
              </a:rPr>
              <a:t>hay que tomar en cuenta las siguientes reglas para estos </a:t>
            </a:r>
            <a:r>
              <a:rPr lang="es-MX" sz="1600" b="1" dirty="0">
                <a:solidFill>
                  <a:schemeClr val="accent4">
                    <a:lumMod val="20000"/>
                    <a:lumOff val="80000"/>
                  </a:schemeClr>
                </a:solidFill>
                <a:latin typeface="Noto Sans" panose="020B0502040504020204" pitchFamily="34" charset="0"/>
                <a:ea typeface="Noto Sans" panose="020B0502040504020204" pitchFamily="34" charset="0"/>
                <a:cs typeface="Noto Sans" panose="020B0502040504020204" pitchFamily="34" charset="0"/>
              </a:rPr>
              <a:t>Rubros</a:t>
            </a:r>
            <a:r>
              <a:rPr lang="es-MX" sz="1600" dirty="0">
                <a:solidFill>
                  <a:schemeClr val="accent4">
                    <a:lumMod val="20000"/>
                    <a:lumOff val="80000"/>
                  </a:schemeClr>
                </a:solidFill>
                <a:latin typeface="Noto Sans" panose="020B0502040504020204" pitchFamily="34" charset="0"/>
                <a:ea typeface="Noto Sans" panose="020B0502040504020204" pitchFamily="34" charset="0"/>
                <a:cs typeface="Noto Sans" panose="020B0502040504020204" pitchFamily="34" charset="0"/>
              </a:rPr>
              <a:t>:</a:t>
            </a:r>
          </a:p>
        </p:txBody>
      </p:sp>
      <p:sp>
        <p:nvSpPr>
          <p:cNvPr id="12" name="CuadroTexto 11">
            <a:extLst>
              <a:ext uri="{FF2B5EF4-FFF2-40B4-BE49-F238E27FC236}">
                <a16:creationId xmlns:a16="http://schemas.microsoft.com/office/drawing/2014/main" id="{71DA4D13-D153-D0E1-6FB5-E99CB69F8722}"/>
              </a:ext>
            </a:extLst>
          </p:cNvPr>
          <p:cNvSpPr txBox="1"/>
          <p:nvPr/>
        </p:nvSpPr>
        <p:spPr>
          <a:xfrm>
            <a:off x="2935190" y="1691888"/>
            <a:ext cx="8857673" cy="2643224"/>
          </a:xfrm>
          <a:prstGeom prst="rect">
            <a:avLst/>
          </a:prstGeom>
          <a:noFill/>
        </p:spPr>
        <p:txBody>
          <a:bodyPr wrap="square">
            <a:spAutoFit/>
          </a:bodyPr>
          <a:lstStyle/>
          <a:p>
            <a:pPr marL="285750" indent="-285750" algn="just">
              <a:lnSpc>
                <a:spcPct val="150000"/>
              </a:lnSpc>
              <a:buFont typeface="Wingdings" panose="05000000000000000000" pitchFamily="2" charset="2"/>
              <a:buChar char="Ø"/>
            </a:pPr>
            <a:r>
              <a:rPr lang="es-MX" dirty="0">
                <a:latin typeface="Noto Sans" panose="020B0502040504020204" pitchFamily="34" charset="0"/>
                <a:ea typeface="Noto Sans" panose="020B0502040504020204" pitchFamily="34" charset="0"/>
                <a:cs typeface="Noto Sans" panose="020B0502040504020204" pitchFamily="34" charset="0"/>
              </a:rPr>
              <a:t>Para el rubro de Servicios de auditoría, el monto máximo aprobado es de hasta el 1.5% sobre el monto total ministrado para el proyecto, siempre que dicho monto no rebase el equivalente al valor diario de 500 UMAS. </a:t>
            </a:r>
          </a:p>
          <a:p>
            <a:pPr marL="285750" indent="-285750" algn="just">
              <a:lnSpc>
                <a:spcPct val="150000"/>
              </a:lnSpc>
              <a:buFont typeface="Wingdings" panose="05000000000000000000" pitchFamily="2" charset="2"/>
              <a:buChar char="Ø"/>
            </a:pPr>
            <a:r>
              <a:rPr lang="es-MX" dirty="0">
                <a:latin typeface="Noto Sans" panose="020B0502040504020204" pitchFamily="34" charset="0"/>
                <a:ea typeface="Noto Sans" panose="020B0502040504020204" pitchFamily="34" charset="0"/>
                <a:cs typeface="Noto Sans" panose="020B0502040504020204" pitchFamily="34" charset="0"/>
              </a:rPr>
              <a:t>Para el rubro de Apoyo para actividades de trabajo de campo, el monto no debe rebasar el 20% del Gasto Corriente autorizado del total del proyecto.</a:t>
            </a:r>
          </a:p>
          <a:p>
            <a:pPr algn="just">
              <a:lnSpc>
                <a:spcPct val="150000"/>
              </a:lnSpc>
            </a:pPr>
            <a:r>
              <a:rPr lang="es-MX" b="1" dirty="0">
                <a:highlight>
                  <a:srgbClr val="EAD8A5"/>
                </a:highlight>
                <a:latin typeface="Noto Sans" panose="020B0502040504020204" pitchFamily="34" charset="0"/>
                <a:ea typeface="Noto Sans" panose="020B0502040504020204" pitchFamily="34" charset="0"/>
                <a:cs typeface="Noto Sans" panose="020B0502040504020204" pitchFamily="34" charset="0"/>
              </a:rPr>
              <a:t>      Nota: Es importante mencionar que, el Informe Financiero Final debe contar con un dictamen elaborado por el órgano interno de control de la Institución Beneficiaria o un despacho externo aprobado por la Secretaría de Anticorrupción y Buen Gobierno .  </a:t>
            </a:r>
          </a:p>
        </p:txBody>
      </p:sp>
    </p:spTree>
    <p:extLst>
      <p:ext uri="{BB962C8B-B14F-4D97-AF65-F5344CB8AC3E}">
        <p14:creationId xmlns:p14="http://schemas.microsoft.com/office/powerpoint/2010/main" val="26671356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a:extLst>
            <a:ext uri="{FF2B5EF4-FFF2-40B4-BE49-F238E27FC236}">
              <a16:creationId xmlns:a16="http://schemas.microsoft.com/office/drawing/2014/main" id="{650790C9-3B9B-CA2F-76D6-77CFDCF2976D}"/>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DC73BA9C-76F3-ED5B-4D89-0AC3D8D5F5F3}"/>
              </a:ext>
            </a:extLst>
          </p:cNvPr>
          <p:cNvPicPr>
            <a:picLocks noChangeAspect="1"/>
          </p:cNvPicPr>
          <p:nvPr/>
        </p:nvPicPr>
        <p:blipFill>
          <a:blip r:embed="rId4"/>
          <a:srcRect/>
          <a:stretch/>
        </p:blipFill>
        <p:spPr>
          <a:xfrm>
            <a:off x="6432271" y="361701"/>
            <a:ext cx="5360592" cy="648948"/>
          </a:xfrm>
          <a:prstGeom prst="rect">
            <a:avLst/>
          </a:prstGeom>
        </p:spPr>
      </p:pic>
      <p:cxnSp>
        <p:nvCxnSpPr>
          <p:cNvPr id="8" name="Google Shape;144;p7">
            <a:extLst>
              <a:ext uri="{FF2B5EF4-FFF2-40B4-BE49-F238E27FC236}">
                <a16:creationId xmlns:a16="http://schemas.microsoft.com/office/drawing/2014/main" id="{23D50D46-E9BE-AF38-111C-BDEBF36E68B6}"/>
              </a:ext>
            </a:extLst>
          </p:cNvPr>
          <p:cNvCxnSpPr/>
          <p:nvPr/>
        </p:nvCxnSpPr>
        <p:spPr>
          <a:xfrm>
            <a:off x="0" y="1475211"/>
            <a:ext cx="6009861" cy="0"/>
          </a:xfrm>
          <a:prstGeom prst="straightConnector1">
            <a:avLst/>
          </a:prstGeom>
          <a:noFill/>
          <a:ln w="38100" cap="flat" cmpd="sng">
            <a:solidFill>
              <a:srgbClr val="B7903D"/>
            </a:solidFill>
            <a:prstDash val="solid"/>
            <a:miter lim="800000"/>
            <a:headEnd type="none" w="sm" len="sm"/>
            <a:tailEnd type="none" w="sm" len="sm"/>
          </a:ln>
        </p:spPr>
      </p:cxnSp>
      <p:sp>
        <p:nvSpPr>
          <p:cNvPr id="4" name="Marcador de número de diapositiva 3">
            <a:extLst>
              <a:ext uri="{FF2B5EF4-FFF2-40B4-BE49-F238E27FC236}">
                <a16:creationId xmlns:a16="http://schemas.microsoft.com/office/drawing/2014/main" id="{7C0DB414-A05C-A929-5857-1678E86FE0D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25</a:t>
            </a:fld>
            <a:endParaRPr lang="es-MX"/>
          </a:p>
        </p:txBody>
      </p:sp>
      <p:sp>
        <p:nvSpPr>
          <p:cNvPr id="2" name="CuadroTexto 1">
            <a:extLst>
              <a:ext uri="{FF2B5EF4-FFF2-40B4-BE49-F238E27FC236}">
                <a16:creationId xmlns:a16="http://schemas.microsoft.com/office/drawing/2014/main" id="{700E169C-EE74-1ACB-0BC2-3BA4AA73628C}"/>
              </a:ext>
            </a:extLst>
          </p:cNvPr>
          <p:cNvSpPr txBox="1"/>
          <p:nvPr/>
        </p:nvSpPr>
        <p:spPr>
          <a:xfrm>
            <a:off x="187183" y="1091749"/>
            <a:ext cx="5822678" cy="369332"/>
          </a:xfrm>
          <a:prstGeom prst="rect">
            <a:avLst/>
          </a:prstGeom>
          <a:noFill/>
        </p:spPr>
        <p:txBody>
          <a:bodyPr wrap="square">
            <a:spAutoFit/>
          </a:bodyPr>
          <a:lstStyle/>
          <a:p>
            <a:r>
              <a:rPr lang="es-MX" sz="1800" b="1" dirty="0">
                <a:solidFill>
                  <a:srgbClr val="691932"/>
                </a:solidFill>
                <a:latin typeface="Noto Sans" panose="020B0502040504020204" pitchFamily="34" charset="0"/>
                <a:ea typeface="Noto Sans" panose="020B0502040504020204" pitchFamily="34" charset="0"/>
                <a:cs typeface="Noto Sans" panose="020B0502040504020204" pitchFamily="34" charset="0"/>
              </a:rPr>
              <a:t>12. Desglose financiero</a:t>
            </a:r>
          </a:p>
        </p:txBody>
      </p:sp>
      <p:sp>
        <p:nvSpPr>
          <p:cNvPr id="11" name="CuadroTexto 10">
            <a:extLst>
              <a:ext uri="{FF2B5EF4-FFF2-40B4-BE49-F238E27FC236}">
                <a16:creationId xmlns:a16="http://schemas.microsoft.com/office/drawing/2014/main" id="{1EAF9B9B-A579-7C2C-49A2-DF710C1E678A}"/>
              </a:ext>
            </a:extLst>
          </p:cNvPr>
          <p:cNvSpPr txBox="1"/>
          <p:nvPr/>
        </p:nvSpPr>
        <p:spPr>
          <a:xfrm>
            <a:off x="7674319" y="4203755"/>
            <a:ext cx="4342841" cy="523220"/>
          </a:xfrm>
          <a:prstGeom prst="rect">
            <a:avLst/>
          </a:prstGeom>
          <a:noFill/>
        </p:spPr>
        <p:txBody>
          <a:bodyPr wrap="square">
            <a:spAutoFit/>
          </a:bodyPr>
          <a:lstStyle/>
          <a:p>
            <a:pPr marL="285750" indent="-285750" algn="just">
              <a:spcBef>
                <a:spcPts val="600"/>
              </a:spcBef>
              <a:spcAft>
                <a:spcPts val="600"/>
              </a:spcAft>
              <a:buFont typeface="Wingdings" panose="05000000000000000000" pitchFamily="2" charset="2"/>
              <a:buChar char="v"/>
            </a:pPr>
            <a:r>
              <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El desglose financiero tiene dos vistas: </a:t>
            </a:r>
            <a:r>
              <a:rPr lang="es-MX" sz="1400" b="1"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Vista de Captura y Gráficas</a:t>
            </a:r>
            <a:r>
              <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 </a:t>
            </a:r>
          </a:p>
        </p:txBody>
      </p:sp>
      <p:sp>
        <p:nvSpPr>
          <p:cNvPr id="13" name="CuadroTexto 12">
            <a:extLst>
              <a:ext uri="{FF2B5EF4-FFF2-40B4-BE49-F238E27FC236}">
                <a16:creationId xmlns:a16="http://schemas.microsoft.com/office/drawing/2014/main" id="{2DF364E9-B9DF-F24F-2C88-81DB0EB6D38B}"/>
              </a:ext>
            </a:extLst>
          </p:cNvPr>
          <p:cNvSpPr txBox="1"/>
          <p:nvPr/>
        </p:nvSpPr>
        <p:spPr>
          <a:xfrm>
            <a:off x="7733586" y="4909897"/>
            <a:ext cx="4059277" cy="1323439"/>
          </a:xfrm>
          <a:prstGeom prst="rect">
            <a:avLst/>
          </a:prstGeom>
          <a:noFill/>
        </p:spPr>
        <p:txBody>
          <a:bodyPr wrap="square">
            <a:spAutoFit/>
          </a:bodyPr>
          <a:lstStyle/>
          <a:p>
            <a:pPr marL="285750" indent="-285750" algn="just">
              <a:spcBef>
                <a:spcPts val="600"/>
              </a:spcBef>
              <a:spcAft>
                <a:spcPts val="600"/>
              </a:spcAft>
              <a:buFont typeface="Wingdings" panose="05000000000000000000" pitchFamily="2" charset="2"/>
              <a:buChar char="Ø"/>
            </a:pPr>
            <a:r>
              <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En la sección Vista de Captura el sistema muestra el monto total, separando tipos de gasto (corriente </a:t>
            </a:r>
            <a:r>
              <a:rPr lang="es-MX" dirty="0">
                <a:latin typeface="Noto Sans" panose="020B0502040504020204" pitchFamily="34" charset="0"/>
                <a:ea typeface="Noto Sans" panose="020B0502040504020204" pitchFamily="34" charset="0"/>
                <a:cs typeface="Noto Sans" panose="020B0502040504020204" pitchFamily="34" charset="0"/>
              </a:rPr>
              <a:t>e</a:t>
            </a:r>
            <a:r>
              <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 inversión)</a:t>
            </a:r>
            <a:r>
              <a:rPr lang="es-MX" dirty="0">
                <a:latin typeface="Noto Sans" panose="020B0502040504020204" pitchFamily="34" charset="0"/>
                <a:ea typeface="Noto Sans" panose="020B0502040504020204" pitchFamily="34" charset="0"/>
                <a:cs typeface="Noto Sans" panose="020B0502040504020204" pitchFamily="34" charset="0"/>
              </a:rPr>
              <a:t>.</a:t>
            </a:r>
          </a:p>
          <a:p>
            <a:pPr marL="285750" indent="-285750" algn="just">
              <a:spcBef>
                <a:spcPts val="600"/>
              </a:spcBef>
              <a:spcAft>
                <a:spcPts val="600"/>
              </a:spcAft>
              <a:buFont typeface="Wingdings" panose="05000000000000000000" pitchFamily="2" charset="2"/>
              <a:buChar char="Ø"/>
            </a:pPr>
            <a:r>
              <a:rPr lang="es-MX" dirty="0">
                <a:latin typeface="Noto Sans" panose="020B0502040504020204" pitchFamily="34" charset="0"/>
                <a:ea typeface="Noto Sans" panose="020B0502040504020204" pitchFamily="34" charset="0"/>
                <a:cs typeface="Noto Sans" panose="020B0502040504020204" pitchFamily="34" charset="0"/>
              </a:rPr>
              <a:t>Conforme se captura la información se actualiza automáticamente el desglose.</a:t>
            </a:r>
          </a:p>
        </p:txBody>
      </p:sp>
      <p:pic>
        <p:nvPicPr>
          <p:cNvPr id="14" name="Imagen 13">
            <a:extLst>
              <a:ext uri="{FF2B5EF4-FFF2-40B4-BE49-F238E27FC236}">
                <a16:creationId xmlns:a16="http://schemas.microsoft.com/office/drawing/2014/main" id="{03608090-FA90-40DA-ACF9-F48E4D0E20B4}"/>
              </a:ext>
            </a:extLst>
          </p:cNvPr>
          <p:cNvPicPr>
            <a:picLocks noChangeAspect="1"/>
          </p:cNvPicPr>
          <p:nvPr/>
        </p:nvPicPr>
        <p:blipFill rotWithShape="1">
          <a:blip r:embed="rId5"/>
          <a:srcRect l="10616" t="19895" r="39930" b="45671"/>
          <a:stretch/>
        </p:blipFill>
        <p:spPr>
          <a:xfrm>
            <a:off x="115573" y="3843867"/>
            <a:ext cx="7453627" cy="2877604"/>
          </a:xfrm>
          <a:prstGeom prst="rect">
            <a:avLst/>
          </a:prstGeom>
        </p:spPr>
      </p:pic>
      <p:sp>
        <p:nvSpPr>
          <p:cNvPr id="9" name="CuadroTexto 8">
            <a:extLst>
              <a:ext uri="{FF2B5EF4-FFF2-40B4-BE49-F238E27FC236}">
                <a16:creationId xmlns:a16="http://schemas.microsoft.com/office/drawing/2014/main" id="{99B313D8-DF07-4DF0-A25B-CD095B2DA9F0}"/>
              </a:ext>
            </a:extLst>
          </p:cNvPr>
          <p:cNvSpPr txBox="1"/>
          <p:nvPr/>
        </p:nvSpPr>
        <p:spPr>
          <a:xfrm>
            <a:off x="194177" y="1607806"/>
            <a:ext cx="11166617" cy="523220"/>
          </a:xfrm>
          <a:prstGeom prst="rect">
            <a:avLst/>
          </a:prstGeom>
          <a:noFill/>
        </p:spPr>
        <p:txBody>
          <a:bodyPr wrap="square">
            <a:spAutoFit/>
          </a:bodyPr>
          <a:lstStyle/>
          <a:p>
            <a:pPr marL="285750" indent="-285750" algn="just">
              <a:spcBef>
                <a:spcPts val="600"/>
              </a:spcBef>
              <a:spcAft>
                <a:spcPts val="600"/>
              </a:spcAft>
              <a:buFont typeface="Wingdings" panose="05000000000000000000" pitchFamily="2" charset="2"/>
              <a:buChar char="v"/>
            </a:pPr>
            <a:r>
              <a:rPr lang="es-MX" dirty="0">
                <a:latin typeface="Noto Sans" panose="020B0502040504020204" pitchFamily="34" charset="0"/>
                <a:ea typeface="Noto Sans" panose="020B0502040504020204" pitchFamily="34" charset="0"/>
                <a:cs typeface="Noto Sans" panose="020B0502040504020204" pitchFamily="34" charset="0"/>
              </a:rPr>
              <a:t>T</a:t>
            </a:r>
            <a:r>
              <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omar en cuenta que </a:t>
            </a:r>
            <a:r>
              <a:rPr lang="es-MX" dirty="0">
                <a:latin typeface="Noto Sans" panose="020B0502040504020204" pitchFamily="34" charset="0"/>
                <a:ea typeface="Noto Sans" panose="020B0502040504020204" pitchFamily="34" charset="0"/>
                <a:cs typeface="Noto Sans" panose="020B0502040504020204" pitchFamily="34" charset="0"/>
              </a:rPr>
              <a:t>para este tipo de convocatoria, las propuestas deberán considerar su desarrollo hasta en 3 etapas durante los ejercicios fiscales 2025, 2026 y 2027, apegándose a los siguientes montos máximos por etapa:</a:t>
            </a:r>
          </a:p>
        </p:txBody>
      </p:sp>
      <p:graphicFrame>
        <p:nvGraphicFramePr>
          <p:cNvPr id="10" name="Tabla 9">
            <a:extLst>
              <a:ext uri="{FF2B5EF4-FFF2-40B4-BE49-F238E27FC236}">
                <a16:creationId xmlns:a16="http://schemas.microsoft.com/office/drawing/2014/main" id="{873820F5-DAC5-42CA-BA7C-5FFCF0744B12}"/>
              </a:ext>
            </a:extLst>
          </p:cNvPr>
          <p:cNvGraphicFramePr>
            <a:graphicFrameLocks noGrp="1"/>
          </p:cNvGraphicFramePr>
          <p:nvPr>
            <p:extLst>
              <p:ext uri="{D42A27DB-BD31-4B8C-83A1-F6EECF244321}">
                <p14:modId xmlns:p14="http://schemas.microsoft.com/office/powerpoint/2010/main" val="568327519"/>
              </p:ext>
            </p:extLst>
          </p:nvPr>
        </p:nvGraphicFramePr>
        <p:xfrm>
          <a:off x="2043434" y="2148116"/>
          <a:ext cx="7709852" cy="1611249"/>
        </p:xfrm>
        <a:graphic>
          <a:graphicData uri="http://schemas.openxmlformats.org/drawingml/2006/table">
            <a:tbl>
              <a:tblPr firstRow="1" firstCol="1" bandRow="1"/>
              <a:tblGrid>
                <a:gridCol w="2303778">
                  <a:extLst>
                    <a:ext uri="{9D8B030D-6E8A-4147-A177-3AD203B41FA5}">
                      <a16:colId xmlns:a16="http://schemas.microsoft.com/office/drawing/2014/main" val="716158574"/>
                    </a:ext>
                  </a:extLst>
                </a:gridCol>
                <a:gridCol w="1216217">
                  <a:extLst>
                    <a:ext uri="{9D8B030D-6E8A-4147-A177-3AD203B41FA5}">
                      <a16:colId xmlns:a16="http://schemas.microsoft.com/office/drawing/2014/main" val="982509700"/>
                    </a:ext>
                  </a:extLst>
                </a:gridCol>
                <a:gridCol w="1271967">
                  <a:extLst>
                    <a:ext uri="{9D8B030D-6E8A-4147-A177-3AD203B41FA5}">
                      <a16:colId xmlns:a16="http://schemas.microsoft.com/office/drawing/2014/main" val="3525640499"/>
                    </a:ext>
                  </a:extLst>
                </a:gridCol>
                <a:gridCol w="1271967">
                  <a:extLst>
                    <a:ext uri="{9D8B030D-6E8A-4147-A177-3AD203B41FA5}">
                      <a16:colId xmlns:a16="http://schemas.microsoft.com/office/drawing/2014/main" val="2057064035"/>
                    </a:ext>
                  </a:extLst>
                </a:gridCol>
                <a:gridCol w="1645923">
                  <a:extLst>
                    <a:ext uri="{9D8B030D-6E8A-4147-A177-3AD203B41FA5}">
                      <a16:colId xmlns:a16="http://schemas.microsoft.com/office/drawing/2014/main" val="505930235"/>
                    </a:ext>
                  </a:extLst>
                </a:gridCol>
              </a:tblGrid>
              <a:tr h="190500">
                <a:tc rowSpan="2">
                  <a:txBody>
                    <a:bodyPr/>
                    <a:lstStyle/>
                    <a:p>
                      <a:pPr algn="ctr" fontAlgn="base">
                        <a:lnSpc>
                          <a:spcPct val="130000"/>
                        </a:lnSpc>
                        <a:spcBef>
                          <a:spcPts val="600"/>
                        </a:spcBef>
                        <a:spcAft>
                          <a:spcPts val="800"/>
                        </a:spcAft>
                        <a:buNone/>
                      </a:pPr>
                      <a:r>
                        <a:rPr lang="es-MX" sz="11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Tipo</a:t>
                      </a:r>
                      <a:endParaRPr lang="es-MX" sz="11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D2449"/>
                    </a:solidFill>
                  </a:tcPr>
                </a:tc>
                <a:tc gridSpan="3">
                  <a:txBody>
                    <a:bodyPr/>
                    <a:lstStyle/>
                    <a:p>
                      <a:pPr algn="ctr" fontAlgn="base">
                        <a:lnSpc>
                          <a:spcPct val="130000"/>
                        </a:lnSpc>
                        <a:spcBef>
                          <a:spcPts val="600"/>
                        </a:spcBef>
                        <a:spcAft>
                          <a:spcPts val="800"/>
                        </a:spcAft>
                        <a:buNone/>
                      </a:pPr>
                      <a:r>
                        <a:rPr lang="es-MX" sz="11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Monto máximo por Etapa/año fiscal</a:t>
                      </a:r>
                      <a:endParaRPr lang="es-MX" sz="1100" dirty="0">
                        <a:effectLst/>
                        <a:latin typeface="Noto Sans" panose="020B0502040504020204" pitchFamily="34" charset="0"/>
                        <a:ea typeface="Noto Sans" panose="020B0502040504020204" pitchFamily="34" charset="0"/>
                        <a:cs typeface="Noto Sans" panose="020B0502040504020204" pitchFamily="34" charset="0"/>
                      </a:endParaRPr>
                    </a:p>
                    <a:p>
                      <a:pPr algn="ctr" fontAlgn="base">
                        <a:lnSpc>
                          <a:spcPct val="130000"/>
                        </a:lnSpc>
                        <a:spcBef>
                          <a:spcPts val="600"/>
                        </a:spcBef>
                        <a:spcAft>
                          <a:spcPts val="800"/>
                        </a:spcAft>
                        <a:buNone/>
                      </a:pPr>
                      <a:r>
                        <a:rPr lang="es-MX" sz="11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(pesos mexicanos)</a:t>
                      </a:r>
                      <a:endParaRPr lang="es-MX" sz="11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D2449"/>
                    </a:solidFill>
                  </a:tcPr>
                </a:tc>
                <a:tc hMerge="1">
                  <a:txBody>
                    <a:bodyPr/>
                    <a:lstStyle/>
                    <a:p>
                      <a:endParaRPr lang="es-MX"/>
                    </a:p>
                  </a:txBody>
                  <a:tcPr/>
                </a:tc>
                <a:tc hMerge="1">
                  <a:txBody>
                    <a:bodyPr/>
                    <a:lstStyle/>
                    <a:p>
                      <a:endParaRPr lang="es-MX"/>
                    </a:p>
                  </a:txBody>
                  <a:tcPr/>
                </a:tc>
                <a:tc rowSpan="2">
                  <a:txBody>
                    <a:bodyPr/>
                    <a:lstStyle/>
                    <a:p>
                      <a:pPr algn="ctr" fontAlgn="base">
                        <a:lnSpc>
                          <a:spcPct val="130000"/>
                        </a:lnSpc>
                        <a:spcBef>
                          <a:spcPts val="600"/>
                        </a:spcBef>
                        <a:spcAft>
                          <a:spcPts val="800"/>
                        </a:spcAft>
                        <a:buNone/>
                      </a:pPr>
                      <a:r>
                        <a:rPr lang="es-MX" sz="1100" b="1">
                          <a:solidFill>
                            <a:srgbClr val="FFFFFF"/>
                          </a:solidFill>
                          <a:effectLst/>
                          <a:latin typeface="Noto Sans" panose="020B0502040504020204" pitchFamily="34" charset="0"/>
                          <a:ea typeface="Noto Sans" panose="020B0502040504020204" pitchFamily="34" charset="0"/>
                          <a:cs typeface="Noto Sans" panose="020B0502040504020204" pitchFamily="34" charset="0"/>
                        </a:rPr>
                        <a:t>Monto máximo Total</a:t>
                      </a:r>
                      <a:endParaRPr lang="es-MX" sz="1100">
                        <a:effectLst/>
                        <a:latin typeface="Noto Sans" panose="020B0502040504020204" pitchFamily="34" charset="0"/>
                        <a:ea typeface="Noto Sans" panose="020B0502040504020204" pitchFamily="34" charset="0"/>
                        <a:cs typeface="Noto Sans" panose="020B0502040504020204" pitchFamily="34" charset="0"/>
                      </a:endParaRPr>
                    </a:p>
                    <a:p>
                      <a:pPr algn="ctr" fontAlgn="base">
                        <a:lnSpc>
                          <a:spcPct val="130000"/>
                        </a:lnSpc>
                        <a:spcBef>
                          <a:spcPts val="600"/>
                        </a:spcBef>
                        <a:spcAft>
                          <a:spcPts val="800"/>
                        </a:spcAft>
                        <a:buNone/>
                      </a:pPr>
                      <a:r>
                        <a:rPr lang="es-MX" sz="1100" b="1">
                          <a:solidFill>
                            <a:srgbClr val="FFFFFF"/>
                          </a:solidFill>
                          <a:effectLst/>
                          <a:latin typeface="Noto Sans" panose="020B0502040504020204" pitchFamily="34" charset="0"/>
                          <a:ea typeface="Noto Sans" panose="020B0502040504020204" pitchFamily="34" charset="0"/>
                          <a:cs typeface="Noto Sans" panose="020B0502040504020204" pitchFamily="34" charset="0"/>
                        </a:rPr>
                        <a:t>(pesos mexicanos)</a:t>
                      </a:r>
                      <a:endParaRPr lang="es-MX" sz="110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D2449"/>
                    </a:solidFill>
                  </a:tcPr>
                </a:tc>
                <a:extLst>
                  <a:ext uri="{0D108BD9-81ED-4DB2-BD59-A6C34878D82A}">
                    <a16:rowId xmlns:a16="http://schemas.microsoft.com/office/drawing/2014/main" val="1041300607"/>
                  </a:ext>
                </a:extLst>
              </a:tr>
              <a:tr h="190500">
                <a:tc vMerge="1">
                  <a:txBody>
                    <a:bodyPr/>
                    <a:lstStyle/>
                    <a:p>
                      <a:endParaRPr lang="es-MX"/>
                    </a:p>
                  </a:txBody>
                  <a:tcPr/>
                </a:tc>
                <a:tc>
                  <a:txBody>
                    <a:bodyPr/>
                    <a:lstStyle/>
                    <a:p>
                      <a:pPr algn="ctr" fontAlgn="base">
                        <a:lnSpc>
                          <a:spcPct val="130000"/>
                        </a:lnSpc>
                        <a:spcBef>
                          <a:spcPts val="600"/>
                        </a:spcBef>
                        <a:spcAft>
                          <a:spcPts val="800"/>
                        </a:spcAft>
                        <a:buNone/>
                      </a:pPr>
                      <a:r>
                        <a:rPr lang="es-MX" sz="1100" b="1">
                          <a:solidFill>
                            <a:srgbClr val="FFFFFF"/>
                          </a:solidFill>
                          <a:effectLst/>
                          <a:latin typeface="Noto Sans" panose="020B0502040504020204" pitchFamily="34" charset="0"/>
                          <a:ea typeface="Noto Sans" panose="020B0502040504020204" pitchFamily="34" charset="0"/>
                          <a:cs typeface="Noto Sans" panose="020B0502040504020204" pitchFamily="34" charset="0"/>
                        </a:rPr>
                        <a:t>Etapa 1 (2025)</a:t>
                      </a:r>
                      <a:endParaRPr lang="es-MX" sz="110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D2449"/>
                    </a:solidFill>
                  </a:tcPr>
                </a:tc>
                <a:tc>
                  <a:txBody>
                    <a:bodyPr/>
                    <a:lstStyle/>
                    <a:p>
                      <a:pPr algn="ctr" fontAlgn="base">
                        <a:lnSpc>
                          <a:spcPct val="130000"/>
                        </a:lnSpc>
                        <a:spcBef>
                          <a:spcPts val="600"/>
                        </a:spcBef>
                        <a:spcAft>
                          <a:spcPts val="800"/>
                        </a:spcAft>
                        <a:buNone/>
                      </a:pPr>
                      <a:r>
                        <a:rPr lang="es-MX" sz="11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Etapa 2 (2026)</a:t>
                      </a:r>
                      <a:endParaRPr lang="es-MX" sz="11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D2449"/>
                    </a:solidFill>
                  </a:tcPr>
                </a:tc>
                <a:tc>
                  <a:txBody>
                    <a:bodyPr/>
                    <a:lstStyle/>
                    <a:p>
                      <a:pPr algn="ctr" fontAlgn="base">
                        <a:lnSpc>
                          <a:spcPct val="130000"/>
                        </a:lnSpc>
                        <a:spcBef>
                          <a:spcPts val="600"/>
                        </a:spcBef>
                        <a:spcAft>
                          <a:spcPts val="800"/>
                        </a:spcAft>
                        <a:buNone/>
                      </a:pPr>
                      <a:r>
                        <a:rPr lang="es-MX" sz="1100" b="1">
                          <a:solidFill>
                            <a:srgbClr val="FFFFFF"/>
                          </a:solidFill>
                          <a:effectLst/>
                          <a:latin typeface="Noto Sans" panose="020B0502040504020204" pitchFamily="34" charset="0"/>
                          <a:ea typeface="Noto Sans" panose="020B0502040504020204" pitchFamily="34" charset="0"/>
                          <a:cs typeface="Noto Sans" panose="020B0502040504020204" pitchFamily="34" charset="0"/>
                        </a:rPr>
                        <a:t>Etapa 3 (2027)</a:t>
                      </a:r>
                      <a:endParaRPr lang="es-MX" sz="110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D2449"/>
                    </a:solidFill>
                  </a:tcPr>
                </a:tc>
                <a:tc vMerge="1">
                  <a:txBody>
                    <a:bodyPr/>
                    <a:lstStyle/>
                    <a:p>
                      <a:endParaRPr lang="es-MX"/>
                    </a:p>
                  </a:txBody>
                  <a:tcPr/>
                </a:tc>
                <a:extLst>
                  <a:ext uri="{0D108BD9-81ED-4DB2-BD59-A6C34878D82A}">
                    <a16:rowId xmlns:a16="http://schemas.microsoft.com/office/drawing/2014/main" val="2805824517"/>
                  </a:ext>
                </a:extLst>
              </a:tr>
              <a:tr h="190500">
                <a:tc>
                  <a:txBody>
                    <a:bodyPr/>
                    <a:lstStyle/>
                    <a:p>
                      <a:pPr algn="l" fontAlgn="base">
                        <a:lnSpc>
                          <a:spcPct val="130000"/>
                        </a:lnSpc>
                        <a:spcBef>
                          <a:spcPts val="600"/>
                        </a:spcBef>
                        <a:spcAft>
                          <a:spcPts val="800"/>
                        </a:spcAft>
                        <a:buNone/>
                      </a:pPr>
                      <a:r>
                        <a:rPr lang="es-MX" sz="11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 Actividades de difusión y d…..</a:t>
                      </a:r>
                      <a:endParaRPr lang="es-MX" sz="11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ase">
                        <a:lnSpc>
                          <a:spcPct val="130000"/>
                        </a:lnSpc>
                        <a:spcBef>
                          <a:spcPts val="600"/>
                        </a:spcBef>
                        <a:spcAft>
                          <a:spcPts val="800"/>
                        </a:spcAft>
                        <a:buNone/>
                      </a:pPr>
                      <a:r>
                        <a:rPr lang="es-MX" sz="11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$400,000.00</a:t>
                      </a:r>
                      <a:endParaRPr lang="es-MX" sz="11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ase">
                        <a:lnSpc>
                          <a:spcPct val="130000"/>
                        </a:lnSpc>
                        <a:spcBef>
                          <a:spcPts val="600"/>
                        </a:spcBef>
                        <a:spcAft>
                          <a:spcPts val="800"/>
                        </a:spcAft>
                        <a:buNone/>
                      </a:pPr>
                      <a:r>
                        <a:rPr lang="es-MX" sz="11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$800,000.00</a:t>
                      </a:r>
                      <a:endParaRPr lang="es-MX" sz="11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ase">
                        <a:lnSpc>
                          <a:spcPct val="130000"/>
                        </a:lnSpc>
                        <a:spcBef>
                          <a:spcPts val="600"/>
                        </a:spcBef>
                        <a:spcAft>
                          <a:spcPts val="800"/>
                        </a:spcAft>
                        <a:buNone/>
                      </a:pPr>
                      <a:r>
                        <a:rPr lang="es-MX" sz="11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$800,000.00</a:t>
                      </a:r>
                      <a:endParaRPr lang="es-MX" sz="11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ase">
                        <a:lnSpc>
                          <a:spcPct val="130000"/>
                        </a:lnSpc>
                        <a:spcBef>
                          <a:spcPts val="600"/>
                        </a:spcBef>
                        <a:spcAft>
                          <a:spcPts val="800"/>
                        </a:spcAft>
                        <a:buNone/>
                      </a:pPr>
                      <a:r>
                        <a:rPr lang="es-MX" sz="11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$2,000,000.00</a:t>
                      </a:r>
                      <a:endParaRPr lang="es-MX" sz="11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58752236"/>
                  </a:ext>
                </a:extLst>
              </a:tr>
              <a:tr h="190500">
                <a:tc>
                  <a:txBody>
                    <a:bodyPr/>
                    <a:lstStyle/>
                    <a:p>
                      <a:pPr algn="l" fontAlgn="base">
                        <a:lnSpc>
                          <a:spcPct val="130000"/>
                        </a:lnSpc>
                        <a:spcBef>
                          <a:spcPts val="600"/>
                        </a:spcBef>
                        <a:spcAft>
                          <a:spcPts val="800"/>
                        </a:spcAft>
                        <a:buNone/>
                      </a:pPr>
                      <a:r>
                        <a:rPr lang="es-MX" sz="1100" dirty="0">
                          <a:effectLst/>
                          <a:latin typeface="Noto Sans" panose="020B0502040504020204" pitchFamily="34" charset="0"/>
                          <a:ea typeface="Noto Sans" panose="020B0502040504020204" pitchFamily="34" charset="0"/>
                          <a:cs typeface="Noto Sans" panose="020B0502040504020204" pitchFamily="34" charset="0"/>
                        </a:rPr>
                        <a:t>2. Olimpiadas científicas 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ase">
                        <a:lnSpc>
                          <a:spcPct val="130000"/>
                        </a:lnSpc>
                        <a:spcBef>
                          <a:spcPts val="600"/>
                        </a:spcBef>
                        <a:spcAft>
                          <a:spcPts val="800"/>
                        </a:spcAft>
                        <a:buNone/>
                      </a:pPr>
                      <a:r>
                        <a:rPr lang="es-MX" sz="11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$400,000.00</a:t>
                      </a:r>
                      <a:endParaRPr lang="es-MX" sz="11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ase">
                        <a:lnSpc>
                          <a:spcPct val="130000"/>
                        </a:lnSpc>
                        <a:spcBef>
                          <a:spcPts val="600"/>
                        </a:spcBef>
                        <a:spcAft>
                          <a:spcPts val="800"/>
                        </a:spcAft>
                        <a:buNone/>
                      </a:pPr>
                      <a:r>
                        <a:rPr lang="es-MX" sz="11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$800,000.00</a:t>
                      </a:r>
                      <a:endParaRPr lang="es-MX" sz="11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ase">
                        <a:lnSpc>
                          <a:spcPct val="130000"/>
                        </a:lnSpc>
                        <a:spcBef>
                          <a:spcPts val="600"/>
                        </a:spcBef>
                        <a:spcAft>
                          <a:spcPts val="800"/>
                        </a:spcAft>
                        <a:buNone/>
                      </a:pPr>
                      <a:r>
                        <a:rPr lang="es-MX" sz="11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$800,000.00</a:t>
                      </a:r>
                      <a:endParaRPr lang="es-MX" sz="11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ase">
                        <a:lnSpc>
                          <a:spcPct val="130000"/>
                        </a:lnSpc>
                        <a:spcBef>
                          <a:spcPts val="600"/>
                        </a:spcBef>
                        <a:spcAft>
                          <a:spcPts val="800"/>
                        </a:spcAft>
                        <a:buNone/>
                      </a:pPr>
                      <a:r>
                        <a:rPr lang="es-MX" sz="11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$2,000,000.00</a:t>
                      </a:r>
                      <a:endParaRPr lang="es-MX" sz="11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95175680"/>
                  </a:ext>
                </a:extLst>
              </a:tr>
              <a:tr h="190500">
                <a:tc>
                  <a:txBody>
                    <a:bodyPr/>
                    <a:lstStyle/>
                    <a:p>
                      <a:pPr algn="l" fontAlgn="base">
                        <a:lnSpc>
                          <a:spcPct val="130000"/>
                        </a:lnSpc>
                        <a:spcBef>
                          <a:spcPts val="600"/>
                        </a:spcBef>
                        <a:spcAft>
                          <a:spcPts val="800"/>
                        </a:spcAft>
                        <a:buNone/>
                      </a:pPr>
                      <a:r>
                        <a:rPr lang="es-MX" sz="11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 Actividades de difusión y d….. Y Olimpiadas</a:t>
                      </a:r>
                      <a:endParaRPr lang="es-MX" sz="11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ase">
                        <a:lnSpc>
                          <a:spcPct val="130000"/>
                        </a:lnSpc>
                        <a:spcBef>
                          <a:spcPts val="600"/>
                        </a:spcBef>
                        <a:spcAft>
                          <a:spcPts val="800"/>
                        </a:spcAft>
                        <a:buNone/>
                      </a:pPr>
                      <a:r>
                        <a:rPr lang="es-MX" sz="11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$600,000.00</a:t>
                      </a:r>
                      <a:endParaRPr lang="es-MX" sz="11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ase">
                        <a:lnSpc>
                          <a:spcPct val="130000"/>
                        </a:lnSpc>
                        <a:spcBef>
                          <a:spcPts val="600"/>
                        </a:spcBef>
                        <a:spcAft>
                          <a:spcPts val="800"/>
                        </a:spcAft>
                        <a:buNone/>
                      </a:pPr>
                      <a:r>
                        <a:rPr lang="es-MX" sz="11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$1,600,000.00</a:t>
                      </a:r>
                      <a:endParaRPr lang="es-MX" sz="11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ase">
                        <a:lnSpc>
                          <a:spcPct val="130000"/>
                        </a:lnSpc>
                        <a:spcBef>
                          <a:spcPts val="600"/>
                        </a:spcBef>
                        <a:spcAft>
                          <a:spcPts val="800"/>
                        </a:spcAft>
                        <a:buNone/>
                      </a:pPr>
                      <a:r>
                        <a:rPr lang="es-MX" sz="11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$1,600,000.00</a:t>
                      </a:r>
                      <a:endParaRPr lang="es-MX" sz="11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ase">
                        <a:lnSpc>
                          <a:spcPct val="130000"/>
                        </a:lnSpc>
                        <a:spcBef>
                          <a:spcPts val="600"/>
                        </a:spcBef>
                        <a:spcAft>
                          <a:spcPts val="800"/>
                        </a:spcAft>
                        <a:buNone/>
                      </a:pPr>
                      <a:r>
                        <a:rPr lang="es-MX" sz="11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$3,800,000.00</a:t>
                      </a:r>
                      <a:endParaRPr lang="es-MX" sz="11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45161801"/>
                  </a:ext>
                </a:extLst>
              </a:tr>
            </a:tbl>
          </a:graphicData>
        </a:graphic>
      </p:graphicFrame>
    </p:spTree>
    <p:extLst>
      <p:ext uri="{BB962C8B-B14F-4D97-AF65-F5344CB8AC3E}">
        <p14:creationId xmlns:p14="http://schemas.microsoft.com/office/powerpoint/2010/main" val="13232534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a:extLst>
            <a:ext uri="{FF2B5EF4-FFF2-40B4-BE49-F238E27FC236}">
              <a16:creationId xmlns:a16="http://schemas.microsoft.com/office/drawing/2014/main" id="{5DA4FD39-42B7-EE37-3B8A-7819C42DB9E9}"/>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F2CB25B7-2141-289B-0FC0-827CA7C8CC3A}"/>
              </a:ext>
            </a:extLst>
          </p:cNvPr>
          <p:cNvPicPr>
            <a:picLocks noChangeAspect="1"/>
          </p:cNvPicPr>
          <p:nvPr/>
        </p:nvPicPr>
        <p:blipFill>
          <a:blip r:embed="rId4"/>
          <a:srcRect/>
          <a:stretch/>
        </p:blipFill>
        <p:spPr>
          <a:xfrm>
            <a:off x="6432271" y="361701"/>
            <a:ext cx="5360592" cy="648948"/>
          </a:xfrm>
          <a:prstGeom prst="rect">
            <a:avLst/>
          </a:prstGeom>
        </p:spPr>
      </p:pic>
      <p:cxnSp>
        <p:nvCxnSpPr>
          <p:cNvPr id="8" name="Google Shape;144;p7">
            <a:extLst>
              <a:ext uri="{FF2B5EF4-FFF2-40B4-BE49-F238E27FC236}">
                <a16:creationId xmlns:a16="http://schemas.microsoft.com/office/drawing/2014/main" id="{9A634B92-8871-1A37-ACC8-5E4ACC84D6B6}"/>
              </a:ext>
            </a:extLst>
          </p:cNvPr>
          <p:cNvCxnSpPr/>
          <p:nvPr/>
        </p:nvCxnSpPr>
        <p:spPr>
          <a:xfrm>
            <a:off x="0" y="1475211"/>
            <a:ext cx="6009861" cy="0"/>
          </a:xfrm>
          <a:prstGeom prst="straightConnector1">
            <a:avLst/>
          </a:prstGeom>
          <a:noFill/>
          <a:ln w="38100" cap="flat" cmpd="sng">
            <a:solidFill>
              <a:srgbClr val="B7903D"/>
            </a:solidFill>
            <a:prstDash val="solid"/>
            <a:miter lim="800000"/>
            <a:headEnd type="none" w="sm" len="sm"/>
            <a:tailEnd type="none" w="sm" len="sm"/>
          </a:ln>
        </p:spPr>
      </p:cxnSp>
      <p:sp>
        <p:nvSpPr>
          <p:cNvPr id="4" name="Marcador de número de diapositiva 3">
            <a:extLst>
              <a:ext uri="{FF2B5EF4-FFF2-40B4-BE49-F238E27FC236}">
                <a16:creationId xmlns:a16="http://schemas.microsoft.com/office/drawing/2014/main" id="{34387240-5622-1076-B844-FFC0F40410D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26</a:t>
            </a:fld>
            <a:endParaRPr lang="es-MX"/>
          </a:p>
        </p:txBody>
      </p:sp>
      <p:sp>
        <p:nvSpPr>
          <p:cNvPr id="5" name="CuadroTexto 4">
            <a:extLst>
              <a:ext uri="{FF2B5EF4-FFF2-40B4-BE49-F238E27FC236}">
                <a16:creationId xmlns:a16="http://schemas.microsoft.com/office/drawing/2014/main" id="{CA6D5D3E-CF3C-4EB7-38BB-50E5C429B650}"/>
              </a:ext>
            </a:extLst>
          </p:cNvPr>
          <p:cNvSpPr txBox="1"/>
          <p:nvPr/>
        </p:nvSpPr>
        <p:spPr>
          <a:xfrm>
            <a:off x="467882" y="1649951"/>
            <a:ext cx="10342548" cy="307777"/>
          </a:xfrm>
          <a:prstGeom prst="rect">
            <a:avLst/>
          </a:prstGeom>
          <a:noFill/>
        </p:spPr>
        <p:txBody>
          <a:bodyPr wrap="square">
            <a:spAutoFit/>
          </a:bodyPr>
          <a:lstStyle/>
          <a:p>
            <a:pPr marL="285750" indent="-285750">
              <a:buFont typeface="Wingdings" panose="05000000000000000000" pitchFamily="2" charset="2"/>
              <a:buChar char="v"/>
            </a:pPr>
            <a:r>
              <a:rPr lang="es-MX" dirty="0">
                <a:latin typeface="Noto Sans" panose="020B0502040504020204" pitchFamily="34" charset="0"/>
                <a:ea typeface="Noto Sans" panose="020B0502040504020204" pitchFamily="34" charset="0"/>
                <a:cs typeface="Noto Sans" panose="020B0502040504020204" pitchFamily="34" charset="0"/>
              </a:rPr>
              <a:t>Capturar para cada una de las etapas los gastos requeridos.</a:t>
            </a:r>
          </a:p>
        </p:txBody>
      </p:sp>
      <p:sp>
        <p:nvSpPr>
          <p:cNvPr id="7" name="CuadroTexto 6">
            <a:extLst>
              <a:ext uri="{FF2B5EF4-FFF2-40B4-BE49-F238E27FC236}">
                <a16:creationId xmlns:a16="http://schemas.microsoft.com/office/drawing/2014/main" id="{A8EA73C8-243D-5491-EFC6-24F3E846B7C2}"/>
              </a:ext>
            </a:extLst>
          </p:cNvPr>
          <p:cNvSpPr txBox="1"/>
          <p:nvPr/>
        </p:nvSpPr>
        <p:spPr>
          <a:xfrm>
            <a:off x="187183" y="1091749"/>
            <a:ext cx="5822678" cy="369332"/>
          </a:xfrm>
          <a:prstGeom prst="rect">
            <a:avLst/>
          </a:prstGeom>
          <a:noFill/>
        </p:spPr>
        <p:txBody>
          <a:bodyPr wrap="square">
            <a:spAutoFit/>
          </a:bodyPr>
          <a:lstStyle/>
          <a:p>
            <a:r>
              <a:rPr lang="es-MX" sz="1800" b="1" dirty="0">
                <a:solidFill>
                  <a:srgbClr val="691932"/>
                </a:solidFill>
                <a:latin typeface="Noto Sans" panose="020B0502040504020204" pitchFamily="34" charset="0"/>
                <a:ea typeface="Noto Sans" panose="020B0502040504020204" pitchFamily="34" charset="0"/>
                <a:cs typeface="Noto Sans" panose="020B0502040504020204" pitchFamily="34" charset="0"/>
              </a:rPr>
              <a:t>12. Desglose financiero</a:t>
            </a:r>
          </a:p>
        </p:txBody>
      </p:sp>
      <p:pic>
        <p:nvPicPr>
          <p:cNvPr id="12" name="Imagen 11">
            <a:extLst>
              <a:ext uri="{FF2B5EF4-FFF2-40B4-BE49-F238E27FC236}">
                <a16:creationId xmlns:a16="http://schemas.microsoft.com/office/drawing/2014/main" id="{32F60C3C-3861-80CE-B483-58546F5A0C89}"/>
              </a:ext>
            </a:extLst>
          </p:cNvPr>
          <p:cNvPicPr>
            <a:picLocks noChangeAspect="1"/>
          </p:cNvPicPr>
          <p:nvPr/>
        </p:nvPicPr>
        <p:blipFill>
          <a:blip r:embed="rId5"/>
          <a:srcRect l="10654" t="27664" r="1239" b="22492"/>
          <a:stretch/>
        </p:blipFill>
        <p:spPr>
          <a:xfrm>
            <a:off x="640935" y="1957728"/>
            <a:ext cx="11280448" cy="3560973"/>
          </a:xfrm>
          <a:prstGeom prst="rect">
            <a:avLst/>
          </a:prstGeom>
        </p:spPr>
      </p:pic>
    </p:spTree>
    <p:extLst>
      <p:ext uri="{BB962C8B-B14F-4D97-AF65-F5344CB8AC3E}">
        <p14:creationId xmlns:p14="http://schemas.microsoft.com/office/powerpoint/2010/main" val="14089427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a:extLst>
            <a:ext uri="{FF2B5EF4-FFF2-40B4-BE49-F238E27FC236}">
              <a16:creationId xmlns:a16="http://schemas.microsoft.com/office/drawing/2014/main" id="{FBCEAD49-8DB7-60F0-062B-648F24D2C1D9}"/>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2FC08DB6-147F-1852-32F0-0F17322A5E20}"/>
              </a:ext>
            </a:extLst>
          </p:cNvPr>
          <p:cNvPicPr>
            <a:picLocks noChangeAspect="1"/>
          </p:cNvPicPr>
          <p:nvPr/>
        </p:nvPicPr>
        <p:blipFill>
          <a:blip r:embed="rId4"/>
          <a:srcRect/>
          <a:stretch/>
        </p:blipFill>
        <p:spPr>
          <a:xfrm>
            <a:off x="6432271" y="361701"/>
            <a:ext cx="5360592" cy="648948"/>
          </a:xfrm>
          <a:prstGeom prst="rect">
            <a:avLst/>
          </a:prstGeom>
        </p:spPr>
      </p:pic>
      <p:cxnSp>
        <p:nvCxnSpPr>
          <p:cNvPr id="8" name="Google Shape;144;p7">
            <a:extLst>
              <a:ext uri="{FF2B5EF4-FFF2-40B4-BE49-F238E27FC236}">
                <a16:creationId xmlns:a16="http://schemas.microsoft.com/office/drawing/2014/main" id="{E798B2CA-705B-EA95-1FCC-EA66B5015005}"/>
              </a:ext>
            </a:extLst>
          </p:cNvPr>
          <p:cNvCxnSpPr/>
          <p:nvPr/>
        </p:nvCxnSpPr>
        <p:spPr>
          <a:xfrm>
            <a:off x="0" y="1475211"/>
            <a:ext cx="6009861" cy="0"/>
          </a:xfrm>
          <a:prstGeom prst="straightConnector1">
            <a:avLst/>
          </a:prstGeom>
          <a:noFill/>
          <a:ln w="38100" cap="flat" cmpd="sng">
            <a:solidFill>
              <a:srgbClr val="B7903D"/>
            </a:solidFill>
            <a:prstDash val="solid"/>
            <a:miter lim="800000"/>
            <a:headEnd type="none" w="sm" len="sm"/>
            <a:tailEnd type="none" w="sm" len="sm"/>
          </a:ln>
        </p:spPr>
      </p:cxnSp>
      <p:sp>
        <p:nvSpPr>
          <p:cNvPr id="4" name="Marcador de número de diapositiva 3">
            <a:extLst>
              <a:ext uri="{FF2B5EF4-FFF2-40B4-BE49-F238E27FC236}">
                <a16:creationId xmlns:a16="http://schemas.microsoft.com/office/drawing/2014/main" id="{42EDE842-B4A9-0540-80D1-1706183B734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27</a:t>
            </a:fld>
            <a:endParaRPr lang="es-MX"/>
          </a:p>
        </p:txBody>
      </p:sp>
      <p:sp>
        <p:nvSpPr>
          <p:cNvPr id="9" name="CuadroTexto 8">
            <a:extLst>
              <a:ext uri="{FF2B5EF4-FFF2-40B4-BE49-F238E27FC236}">
                <a16:creationId xmlns:a16="http://schemas.microsoft.com/office/drawing/2014/main" id="{D357FC6A-F0F7-A595-9A90-17AE0D8C7FC1}"/>
              </a:ext>
            </a:extLst>
          </p:cNvPr>
          <p:cNvSpPr txBox="1"/>
          <p:nvPr/>
        </p:nvSpPr>
        <p:spPr>
          <a:xfrm>
            <a:off x="286997" y="1798599"/>
            <a:ext cx="6780376" cy="307777"/>
          </a:xfrm>
          <a:prstGeom prst="rect">
            <a:avLst/>
          </a:prstGeom>
          <a:noFill/>
        </p:spPr>
        <p:txBody>
          <a:bodyPr wrap="square">
            <a:spAutoFit/>
          </a:bodyPr>
          <a:lstStyle/>
          <a:p>
            <a:pPr marL="285750" indent="-285750">
              <a:buFont typeface="Wingdings" panose="05000000000000000000" pitchFamily="2" charset="2"/>
              <a:buChar char="v"/>
            </a:pPr>
            <a:r>
              <a:rPr lang="es-MX" dirty="0">
                <a:latin typeface="Noto Sans" panose="020B0502040504020204" pitchFamily="34" charset="0"/>
                <a:ea typeface="Noto Sans" panose="020B0502040504020204" pitchFamily="34" charset="0"/>
                <a:cs typeface="Noto Sans" panose="020B0502040504020204" pitchFamily="34" charset="0"/>
              </a:rPr>
              <a:t>Capturar por cada gasto los siguientes datos:</a:t>
            </a:r>
          </a:p>
        </p:txBody>
      </p:sp>
      <p:pic>
        <p:nvPicPr>
          <p:cNvPr id="2" name="Imagen 1">
            <a:extLst>
              <a:ext uri="{FF2B5EF4-FFF2-40B4-BE49-F238E27FC236}">
                <a16:creationId xmlns:a16="http://schemas.microsoft.com/office/drawing/2014/main" id="{D37D8599-1EA2-17AA-2EC9-6E731ABA1CE1}"/>
              </a:ext>
            </a:extLst>
          </p:cNvPr>
          <p:cNvPicPr>
            <a:picLocks noChangeAspect="1"/>
          </p:cNvPicPr>
          <p:nvPr/>
        </p:nvPicPr>
        <p:blipFill>
          <a:blip r:embed="rId5"/>
          <a:srcRect l="10654" t="27664" r="68175" b="45604"/>
          <a:stretch/>
        </p:blipFill>
        <p:spPr>
          <a:xfrm>
            <a:off x="6842237" y="1516308"/>
            <a:ext cx="4918192" cy="2498747"/>
          </a:xfrm>
          <a:prstGeom prst="rect">
            <a:avLst/>
          </a:prstGeom>
        </p:spPr>
      </p:pic>
      <p:pic>
        <p:nvPicPr>
          <p:cNvPr id="11" name="Imagen 10">
            <a:extLst>
              <a:ext uri="{FF2B5EF4-FFF2-40B4-BE49-F238E27FC236}">
                <a16:creationId xmlns:a16="http://schemas.microsoft.com/office/drawing/2014/main" id="{47735690-5EBB-4827-7191-8B0C7AD20619}"/>
              </a:ext>
            </a:extLst>
          </p:cNvPr>
          <p:cNvPicPr>
            <a:picLocks noChangeAspect="1"/>
          </p:cNvPicPr>
          <p:nvPr/>
        </p:nvPicPr>
        <p:blipFill>
          <a:blip r:embed="rId6"/>
          <a:srcRect l="11565" t="40000" r="40210" b="16072"/>
          <a:stretch/>
        </p:blipFill>
        <p:spPr>
          <a:xfrm>
            <a:off x="94005" y="3727737"/>
            <a:ext cx="6149412" cy="3012630"/>
          </a:xfrm>
          <a:prstGeom prst="rect">
            <a:avLst/>
          </a:prstGeom>
        </p:spPr>
      </p:pic>
      <p:sp>
        <p:nvSpPr>
          <p:cNvPr id="12" name="CuadroTexto 11">
            <a:extLst>
              <a:ext uri="{FF2B5EF4-FFF2-40B4-BE49-F238E27FC236}">
                <a16:creationId xmlns:a16="http://schemas.microsoft.com/office/drawing/2014/main" id="{C8CE0BE7-FFD5-9745-0DA3-D0B0E3DEC9DE}"/>
              </a:ext>
            </a:extLst>
          </p:cNvPr>
          <p:cNvSpPr txBox="1"/>
          <p:nvPr/>
        </p:nvSpPr>
        <p:spPr>
          <a:xfrm>
            <a:off x="593591" y="2314760"/>
            <a:ext cx="4822678" cy="1184940"/>
          </a:xfrm>
          <a:prstGeom prst="rect">
            <a:avLst/>
          </a:prstGeom>
          <a:noFill/>
        </p:spPr>
        <p:txBody>
          <a:bodyPr wrap="square">
            <a:spAutoFit/>
          </a:bodyPr>
          <a:lstStyle/>
          <a:p>
            <a:pPr marL="285750" indent="-285750">
              <a:spcBef>
                <a:spcPts val="600"/>
              </a:spcBef>
              <a:buFont typeface="Wingdings" panose="05000000000000000000" pitchFamily="2" charset="2"/>
              <a:buChar char="Ø"/>
            </a:pPr>
            <a:r>
              <a:rPr lang="es-MX" dirty="0">
                <a:latin typeface="Noto Sans" panose="020B0502040504020204" pitchFamily="34" charset="0"/>
                <a:ea typeface="Noto Sans" panose="020B0502040504020204" pitchFamily="34" charset="0"/>
                <a:cs typeface="Noto Sans" panose="020B0502040504020204" pitchFamily="34" charset="0"/>
              </a:rPr>
              <a:t>Institución (Aparece precargado)</a:t>
            </a:r>
          </a:p>
          <a:p>
            <a:pPr marL="285750" indent="-285750">
              <a:spcBef>
                <a:spcPts val="600"/>
              </a:spcBef>
              <a:buFont typeface="Wingdings" panose="05000000000000000000" pitchFamily="2" charset="2"/>
              <a:buChar char="Ø"/>
            </a:pPr>
            <a:r>
              <a:rPr lang="es-MX" dirty="0">
                <a:latin typeface="Noto Sans" panose="020B0502040504020204" pitchFamily="34" charset="0"/>
                <a:ea typeface="Noto Sans" panose="020B0502040504020204" pitchFamily="34" charset="0"/>
                <a:cs typeface="Noto Sans" panose="020B0502040504020204" pitchFamily="34" charset="0"/>
              </a:rPr>
              <a:t>Rubro </a:t>
            </a:r>
          </a:p>
          <a:p>
            <a:pPr marL="285750" indent="-285750">
              <a:spcBef>
                <a:spcPts val="600"/>
              </a:spcBef>
              <a:buFont typeface="Wingdings" panose="05000000000000000000" pitchFamily="2" charset="2"/>
              <a:buChar char="Ø"/>
            </a:pPr>
            <a:r>
              <a:rPr lang="es-MX" dirty="0">
                <a:latin typeface="Noto Sans" panose="020B0502040504020204" pitchFamily="34" charset="0"/>
                <a:ea typeface="Noto Sans" panose="020B0502040504020204" pitchFamily="34" charset="0"/>
                <a:cs typeface="Noto Sans" panose="020B0502040504020204" pitchFamily="34" charset="0"/>
              </a:rPr>
              <a:t>Justificación y </a:t>
            </a:r>
          </a:p>
          <a:p>
            <a:pPr marL="285750" indent="-285750">
              <a:spcBef>
                <a:spcPts val="600"/>
              </a:spcBef>
              <a:buFont typeface="Wingdings" panose="05000000000000000000" pitchFamily="2" charset="2"/>
              <a:buChar char="Ø"/>
            </a:pPr>
            <a:r>
              <a:rPr lang="es-MX" dirty="0">
                <a:latin typeface="Noto Sans" panose="020B0502040504020204" pitchFamily="34" charset="0"/>
                <a:ea typeface="Noto Sans" panose="020B0502040504020204" pitchFamily="34" charset="0"/>
                <a:cs typeface="Noto Sans" panose="020B0502040504020204" pitchFamily="34" charset="0"/>
              </a:rPr>
              <a:t>Monto</a:t>
            </a:r>
          </a:p>
        </p:txBody>
      </p:sp>
      <p:sp>
        <p:nvSpPr>
          <p:cNvPr id="16" name="CuadroTexto 15">
            <a:extLst>
              <a:ext uri="{FF2B5EF4-FFF2-40B4-BE49-F238E27FC236}">
                <a16:creationId xmlns:a16="http://schemas.microsoft.com/office/drawing/2014/main" id="{68B5727C-3506-0C66-BFAF-839811DDD1E2}"/>
              </a:ext>
            </a:extLst>
          </p:cNvPr>
          <p:cNvSpPr txBox="1"/>
          <p:nvPr/>
        </p:nvSpPr>
        <p:spPr>
          <a:xfrm>
            <a:off x="6432271" y="4540927"/>
            <a:ext cx="4685808" cy="307777"/>
          </a:xfrm>
          <a:prstGeom prst="rect">
            <a:avLst/>
          </a:prstGeom>
          <a:noFill/>
        </p:spPr>
        <p:txBody>
          <a:bodyPr wrap="square">
            <a:spAutoFit/>
          </a:bodyPr>
          <a:lstStyle/>
          <a:p>
            <a:pPr marL="285750" indent="-285750">
              <a:buFont typeface="Wingdings" panose="05000000000000000000" pitchFamily="2" charset="2"/>
              <a:buChar char="v"/>
            </a:pPr>
            <a:r>
              <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Al terminar, el usuario debe dar clic en el botón  </a:t>
            </a:r>
            <a:endParaRPr lang="es-MX" dirty="0">
              <a:latin typeface="Noto Sans" panose="020B0502040504020204" pitchFamily="34" charset="0"/>
              <a:ea typeface="Noto Sans" panose="020B0502040504020204" pitchFamily="34" charset="0"/>
              <a:cs typeface="Noto Sans" panose="020B0502040504020204" pitchFamily="34" charset="0"/>
            </a:endParaRPr>
          </a:p>
        </p:txBody>
      </p:sp>
      <p:sp>
        <p:nvSpPr>
          <p:cNvPr id="17" name="Rectángulo: esquinas redondeadas 16">
            <a:extLst>
              <a:ext uri="{FF2B5EF4-FFF2-40B4-BE49-F238E27FC236}">
                <a16:creationId xmlns:a16="http://schemas.microsoft.com/office/drawing/2014/main" id="{229A25B3-592B-EE9D-740D-EAFCBDDC0AE5}"/>
              </a:ext>
            </a:extLst>
          </p:cNvPr>
          <p:cNvSpPr/>
          <p:nvPr/>
        </p:nvSpPr>
        <p:spPr>
          <a:xfrm>
            <a:off x="10851234" y="4560821"/>
            <a:ext cx="911400" cy="307777"/>
          </a:xfrm>
          <a:prstGeom prst="roundRect">
            <a:avLst/>
          </a:prstGeom>
          <a:solidFill>
            <a:srgbClr val="9B22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chemeClr val="bg1"/>
              </a:buClr>
            </a:pPr>
            <a:r>
              <a:rPr lang="es-MX" dirty="0">
                <a:solidFill>
                  <a:schemeClr val="bg1"/>
                </a:solidFill>
              </a:rPr>
              <a:t>Listo</a:t>
            </a:r>
          </a:p>
        </p:txBody>
      </p:sp>
      <p:sp>
        <p:nvSpPr>
          <p:cNvPr id="21" name="CuadroTexto 20">
            <a:extLst>
              <a:ext uri="{FF2B5EF4-FFF2-40B4-BE49-F238E27FC236}">
                <a16:creationId xmlns:a16="http://schemas.microsoft.com/office/drawing/2014/main" id="{653C5171-A0AD-F4D5-E4D4-55E565413FED}"/>
              </a:ext>
            </a:extLst>
          </p:cNvPr>
          <p:cNvSpPr txBox="1"/>
          <p:nvPr/>
        </p:nvSpPr>
        <p:spPr>
          <a:xfrm>
            <a:off x="6650856" y="5438691"/>
            <a:ext cx="5202541" cy="369332"/>
          </a:xfrm>
          <a:prstGeom prst="rect">
            <a:avLst/>
          </a:prstGeom>
          <a:solidFill>
            <a:srgbClr val="C00000"/>
          </a:solidFill>
        </p:spPr>
        <p:txBody>
          <a:bodyPr wrap="square">
            <a:spAutoFit/>
          </a:bodyPr>
          <a:lstStyle/>
          <a:p>
            <a:pPr algn="ctr"/>
            <a:r>
              <a:rPr lang="es-MX" sz="1800" b="1" dirty="0">
                <a:solidFill>
                  <a:schemeClr val="bg1"/>
                </a:solidFill>
                <a:latin typeface="Noto Sans" panose="020B0502040504020204" pitchFamily="34" charset="0"/>
                <a:ea typeface="Noto Sans" panose="020B0502040504020204" pitchFamily="34" charset="0"/>
                <a:cs typeface="Noto Sans" panose="020B0502040504020204" pitchFamily="34" charset="0"/>
              </a:rPr>
              <a:t>Nota: No se permite la captura de centavos.</a:t>
            </a:r>
          </a:p>
        </p:txBody>
      </p:sp>
      <p:sp>
        <p:nvSpPr>
          <p:cNvPr id="22" name="CuadroTexto 21">
            <a:extLst>
              <a:ext uri="{FF2B5EF4-FFF2-40B4-BE49-F238E27FC236}">
                <a16:creationId xmlns:a16="http://schemas.microsoft.com/office/drawing/2014/main" id="{18B20950-6326-FEE5-5D65-A7EB45A69C15}"/>
              </a:ext>
            </a:extLst>
          </p:cNvPr>
          <p:cNvSpPr txBox="1"/>
          <p:nvPr/>
        </p:nvSpPr>
        <p:spPr>
          <a:xfrm>
            <a:off x="187183" y="1091749"/>
            <a:ext cx="5822678" cy="369332"/>
          </a:xfrm>
          <a:prstGeom prst="rect">
            <a:avLst/>
          </a:prstGeom>
          <a:noFill/>
        </p:spPr>
        <p:txBody>
          <a:bodyPr wrap="square">
            <a:spAutoFit/>
          </a:bodyPr>
          <a:lstStyle/>
          <a:p>
            <a:r>
              <a:rPr lang="es-MX" sz="1800" b="1" dirty="0">
                <a:solidFill>
                  <a:srgbClr val="691932"/>
                </a:solidFill>
                <a:latin typeface="Noto Sans" panose="020B0502040504020204" pitchFamily="34" charset="0"/>
                <a:ea typeface="Noto Sans" panose="020B0502040504020204" pitchFamily="34" charset="0"/>
                <a:cs typeface="Noto Sans" panose="020B0502040504020204" pitchFamily="34" charset="0"/>
              </a:rPr>
              <a:t>12. Desglose financiero</a:t>
            </a:r>
          </a:p>
        </p:txBody>
      </p:sp>
    </p:spTree>
    <p:extLst>
      <p:ext uri="{BB962C8B-B14F-4D97-AF65-F5344CB8AC3E}">
        <p14:creationId xmlns:p14="http://schemas.microsoft.com/office/powerpoint/2010/main" val="7243438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a:extLst>
            <a:ext uri="{FF2B5EF4-FFF2-40B4-BE49-F238E27FC236}">
              <a16:creationId xmlns:a16="http://schemas.microsoft.com/office/drawing/2014/main" id="{5DFB7633-CA32-32FE-E833-27E4A5F2AC4A}"/>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A2E27E43-D5B6-A3F1-FFC0-2D2E70993EBD}"/>
              </a:ext>
            </a:extLst>
          </p:cNvPr>
          <p:cNvPicPr>
            <a:picLocks noChangeAspect="1"/>
          </p:cNvPicPr>
          <p:nvPr/>
        </p:nvPicPr>
        <p:blipFill>
          <a:blip r:embed="rId4"/>
          <a:srcRect/>
          <a:stretch/>
        </p:blipFill>
        <p:spPr>
          <a:xfrm>
            <a:off x="6432271" y="361701"/>
            <a:ext cx="5360592" cy="648948"/>
          </a:xfrm>
          <a:prstGeom prst="rect">
            <a:avLst/>
          </a:prstGeom>
        </p:spPr>
      </p:pic>
      <p:cxnSp>
        <p:nvCxnSpPr>
          <p:cNvPr id="8" name="Google Shape;144;p7">
            <a:extLst>
              <a:ext uri="{FF2B5EF4-FFF2-40B4-BE49-F238E27FC236}">
                <a16:creationId xmlns:a16="http://schemas.microsoft.com/office/drawing/2014/main" id="{9631EF29-6344-B4B4-4045-F007AB4D93F7}"/>
              </a:ext>
            </a:extLst>
          </p:cNvPr>
          <p:cNvCxnSpPr/>
          <p:nvPr/>
        </p:nvCxnSpPr>
        <p:spPr>
          <a:xfrm>
            <a:off x="0" y="1475211"/>
            <a:ext cx="6009861" cy="0"/>
          </a:xfrm>
          <a:prstGeom prst="straightConnector1">
            <a:avLst/>
          </a:prstGeom>
          <a:noFill/>
          <a:ln w="38100" cap="flat" cmpd="sng">
            <a:solidFill>
              <a:srgbClr val="B7903D"/>
            </a:solidFill>
            <a:prstDash val="solid"/>
            <a:miter lim="800000"/>
            <a:headEnd type="none" w="sm" len="sm"/>
            <a:tailEnd type="none" w="sm" len="sm"/>
          </a:ln>
        </p:spPr>
      </p:cxnSp>
      <p:sp>
        <p:nvSpPr>
          <p:cNvPr id="4" name="Marcador de número de diapositiva 3">
            <a:extLst>
              <a:ext uri="{FF2B5EF4-FFF2-40B4-BE49-F238E27FC236}">
                <a16:creationId xmlns:a16="http://schemas.microsoft.com/office/drawing/2014/main" id="{A249CE41-CDE9-2DCB-E0E7-33ABE51620B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28</a:t>
            </a:fld>
            <a:endParaRPr lang="es-MX"/>
          </a:p>
        </p:txBody>
      </p:sp>
      <p:sp>
        <p:nvSpPr>
          <p:cNvPr id="7" name="CuadroTexto 6">
            <a:extLst>
              <a:ext uri="{FF2B5EF4-FFF2-40B4-BE49-F238E27FC236}">
                <a16:creationId xmlns:a16="http://schemas.microsoft.com/office/drawing/2014/main" id="{03EF745D-7196-B722-7389-6779BA003D51}"/>
              </a:ext>
            </a:extLst>
          </p:cNvPr>
          <p:cNvSpPr txBox="1"/>
          <p:nvPr/>
        </p:nvSpPr>
        <p:spPr>
          <a:xfrm>
            <a:off x="187183" y="1591016"/>
            <a:ext cx="6780376" cy="307777"/>
          </a:xfrm>
          <a:prstGeom prst="rect">
            <a:avLst/>
          </a:prstGeom>
          <a:noFill/>
        </p:spPr>
        <p:txBody>
          <a:bodyPr wrap="square">
            <a:spAutoFit/>
          </a:bodyPr>
          <a:lstStyle/>
          <a:p>
            <a:pPr marL="285750" indent="-285750">
              <a:buFont typeface="Wingdings" panose="05000000000000000000" pitchFamily="2" charset="2"/>
              <a:buChar char="v"/>
            </a:pPr>
            <a:r>
              <a:rPr lang="es-MX" dirty="0">
                <a:latin typeface="Noto Sans" panose="020B0502040504020204" pitchFamily="34" charset="0"/>
                <a:ea typeface="Noto Sans" panose="020B0502040504020204" pitchFamily="34" charset="0"/>
                <a:cs typeface="Noto Sans" panose="020B0502040504020204" pitchFamily="34" charset="0"/>
              </a:rPr>
              <a:t>Tomar en cuenta lo siguiente:</a:t>
            </a:r>
          </a:p>
        </p:txBody>
      </p:sp>
      <p:sp>
        <p:nvSpPr>
          <p:cNvPr id="6" name="CuadroTexto 5">
            <a:extLst>
              <a:ext uri="{FF2B5EF4-FFF2-40B4-BE49-F238E27FC236}">
                <a16:creationId xmlns:a16="http://schemas.microsoft.com/office/drawing/2014/main" id="{3ED78B5D-1A41-3EF1-561E-0C0529A35CCE}"/>
              </a:ext>
            </a:extLst>
          </p:cNvPr>
          <p:cNvSpPr txBox="1"/>
          <p:nvPr/>
        </p:nvSpPr>
        <p:spPr>
          <a:xfrm>
            <a:off x="187183" y="1091749"/>
            <a:ext cx="5822678" cy="369332"/>
          </a:xfrm>
          <a:prstGeom prst="rect">
            <a:avLst/>
          </a:prstGeom>
          <a:noFill/>
        </p:spPr>
        <p:txBody>
          <a:bodyPr wrap="square">
            <a:spAutoFit/>
          </a:bodyPr>
          <a:lstStyle/>
          <a:p>
            <a:r>
              <a:rPr lang="es-MX" sz="1800" b="1" dirty="0">
                <a:solidFill>
                  <a:srgbClr val="691932"/>
                </a:solidFill>
                <a:latin typeface="Noto Sans" panose="020B0502040504020204" pitchFamily="34" charset="0"/>
                <a:ea typeface="Noto Sans" panose="020B0502040504020204" pitchFamily="34" charset="0"/>
                <a:cs typeface="Noto Sans" panose="020B0502040504020204" pitchFamily="34" charset="0"/>
              </a:rPr>
              <a:t>12. Desglose financiero</a:t>
            </a:r>
          </a:p>
        </p:txBody>
      </p:sp>
      <p:sp>
        <p:nvSpPr>
          <p:cNvPr id="9" name="CuadroTexto 8">
            <a:extLst>
              <a:ext uri="{FF2B5EF4-FFF2-40B4-BE49-F238E27FC236}">
                <a16:creationId xmlns:a16="http://schemas.microsoft.com/office/drawing/2014/main" id="{5CE96C3B-9B50-174C-F380-EE1EAC871ADF}"/>
              </a:ext>
            </a:extLst>
          </p:cNvPr>
          <p:cNvSpPr txBox="1"/>
          <p:nvPr/>
        </p:nvSpPr>
        <p:spPr>
          <a:xfrm>
            <a:off x="442208" y="3957219"/>
            <a:ext cx="2959898" cy="738664"/>
          </a:xfrm>
          <a:prstGeom prst="rect">
            <a:avLst/>
          </a:prstGeom>
          <a:noFill/>
        </p:spPr>
        <p:txBody>
          <a:bodyPr wrap="square">
            <a:spAutoFit/>
          </a:bodyPr>
          <a:lstStyle/>
          <a:p>
            <a:pPr marL="285750" indent="-285750">
              <a:buFont typeface="Wingdings" panose="05000000000000000000" pitchFamily="2" charset="2"/>
              <a:buChar char="v"/>
            </a:pPr>
            <a:r>
              <a:rPr lang="es-MX" dirty="0">
                <a:latin typeface="Noto Sans" panose="020B0502040504020204" pitchFamily="34" charset="0"/>
                <a:ea typeface="Noto Sans" panose="020B0502040504020204" pitchFamily="34" charset="0"/>
                <a:cs typeface="Noto Sans" panose="020B0502040504020204" pitchFamily="34" charset="0"/>
              </a:rPr>
              <a:t>Para guardar los avances de esta sección dar clic en el botón</a:t>
            </a:r>
          </a:p>
        </p:txBody>
      </p:sp>
      <p:pic>
        <p:nvPicPr>
          <p:cNvPr id="12" name="Imagen 11">
            <a:extLst>
              <a:ext uri="{FF2B5EF4-FFF2-40B4-BE49-F238E27FC236}">
                <a16:creationId xmlns:a16="http://schemas.microsoft.com/office/drawing/2014/main" id="{CFF4E942-2CB8-6B8F-58D5-25D42D95558F}"/>
              </a:ext>
            </a:extLst>
          </p:cNvPr>
          <p:cNvPicPr>
            <a:picLocks noChangeAspect="1"/>
          </p:cNvPicPr>
          <p:nvPr/>
        </p:nvPicPr>
        <p:blipFill>
          <a:blip r:embed="rId5"/>
          <a:srcRect l="10758" t="45791" r="28106" b="21107"/>
          <a:stretch/>
        </p:blipFill>
        <p:spPr>
          <a:xfrm>
            <a:off x="3240742" y="2907149"/>
            <a:ext cx="8851557" cy="3473840"/>
          </a:xfrm>
          <a:prstGeom prst="rect">
            <a:avLst/>
          </a:prstGeom>
        </p:spPr>
      </p:pic>
      <p:sp>
        <p:nvSpPr>
          <p:cNvPr id="13" name="Rectángulo: esquinas redondeadas 12">
            <a:extLst>
              <a:ext uri="{FF2B5EF4-FFF2-40B4-BE49-F238E27FC236}">
                <a16:creationId xmlns:a16="http://schemas.microsoft.com/office/drawing/2014/main" id="{F486E39D-2A1C-50F8-EC0A-88BEC13FB926}"/>
              </a:ext>
            </a:extLst>
          </p:cNvPr>
          <p:cNvSpPr/>
          <p:nvPr/>
        </p:nvSpPr>
        <p:spPr>
          <a:xfrm>
            <a:off x="1385775" y="4434418"/>
            <a:ext cx="911400" cy="307777"/>
          </a:xfrm>
          <a:prstGeom prst="roundRect">
            <a:avLst/>
          </a:prstGeom>
          <a:solidFill>
            <a:srgbClr val="9B22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chemeClr val="bg1"/>
              </a:buClr>
            </a:pPr>
            <a:r>
              <a:rPr lang="es-MX" dirty="0">
                <a:solidFill>
                  <a:schemeClr val="bg1"/>
                </a:solidFill>
                <a:latin typeface="Noto Sans" panose="020B0502040504020204" pitchFamily="34" charset="0"/>
                <a:ea typeface="Noto Sans" panose="020B0502040504020204" pitchFamily="34" charset="0"/>
                <a:cs typeface="Noto Sans" panose="020B0502040504020204" pitchFamily="34" charset="0"/>
              </a:rPr>
              <a:t>Guardar</a:t>
            </a:r>
          </a:p>
        </p:txBody>
      </p:sp>
      <p:sp>
        <p:nvSpPr>
          <p:cNvPr id="11" name="CuadroTexto 10">
            <a:extLst>
              <a:ext uri="{FF2B5EF4-FFF2-40B4-BE49-F238E27FC236}">
                <a16:creationId xmlns:a16="http://schemas.microsoft.com/office/drawing/2014/main" id="{68ABB3D4-BFE8-4B17-83E4-663FFA1FE64F}"/>
              </a:ext>
            </a:extLst>
          </p:cNvPr>
          <p:cNvSpPr txBox="1"/>
          <p:nvPr/>
        </p:nvSpPr>
        <p:spPr>
          <a:xfrm>
            <a:off x="622528" y="2014597"/>
            <a:ext cx="10442635" cy="892552"/>
          </a:xfrm>
          <a:prstGeom prst="rect">
            <a:avLst/>
          </a:prstGeom>
          <a:noFill/>
        </p:spPr>
        <p:txBody>
          <a:bodyPr wrap="square">
            <a:spAutoFit/>
          </a:bodyPr>
          <a:lstStyle/>
          <a:p>
            <a:pPr marL="285750" indent="-285750">
              <a:spcBef>
                <a:spcPts val="600"/>
              </a:spcBef>
              <a:buFont typeface="Wingdings" panose="05000000000000000000" pitchFamily="2" charset="2"/>
              <a:buChar char="Ø"/>
            </a:pPr>
            <a:r>
              <a:rPr lang="es-MX" dirty="0">
                <a:latin typeface="Noto Sans" panose="020B0502040504020204" pitchFamily="34" charset="0"/>
                <a:ea typeface="Noto Sans" panose="020B0502040504020204" pitchFamily="34" charset="0"/>
                <a:cs typeface="Noto Sans" panose="020B0502040504020204" pitchFamily="34" charset="0"/>
              </a:rPr>
              <a:t>En cada Etapa la suma del Gasto corriente y Gasto inversión, no debe rebasar el monto permitido.</a:t>
            </a:r>
          </a:p>
          <a:p>
            <a:pPr marL="285750" indent="-285750">
              <a:spcBef>
                <a:spcPts val="600"/>
              </a:spcBef>
              <a:buFont typeface="Wingdings" panose="05000000000000000000" pitchFamily="2" charset="2"/>
              <a:buChar char="Ø"/>
            </a:pPr>
            <a:r>
              <a:rPr lang="es-MX" dirty="0">
                <a:latin typeface="Noto Sans" panose="020B0502040504020204" pitchFamily="34" charset="0"/>
                <a:ea typeface="Noto Sans" panose="020B0502040504020204" pitchFamily="34" charset="0"/>
                <a:cs typeface="Noto Sans" panose="020B0502040504020204" pitchFamily="34" charset="0"/>
              </a:rPr>
              <a:t>La suma de las Etapas consideradas, no deben rebasar el monto total del proyecto.</a:t>
            </a:r>
          </a:p>
          <a:p>
            <a:pPr marL="285750" indent="-285750">
              <a:spcBef>
                <a:spcPts val="600"/>
              </a:spcBef>
              <a:buFont typeface="Wingdings" panose="05000000000000000000" pitchFamily="2" charset="2"/>
              <a:buChar char="Ø"/>
            </a:pPr>
            <a:r>
              <a:rPr lang="es-MX" dirty="0">
                <a:latin typeface="Noto Sans" panose="020B0502040504020204" pitchFamily="34" charset="0"/>
                <a:ea typeface="Noto Sans" panose="020B0502040504020204" pitchFamily="34" charset="0"/>
                <a:cs typeface="Noto Sans" panose="020B0502040504020204" pitchFamily="34" charset="0"/>
              </a:rPr>
              <a:t>Los Rubros restringidos no deben rebasar el porcentaje del monto permitido.</a:t>
            </a:r>
          </a:p>
        </p:txBody>
      </p:sp>
    </p:spTree>
    <p:extLst>
      <p:ext uri="{BB962C8B-B14F-4D97-AF65-F5344CB8AC3E}">
        <p14:creationId xmlns:p14="http://schemas.microsoft.com/office/powerpoint/2010/main" val="24909099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a:extLst>
            <a:ext uri="{FF2B5EF4-FFF2-40B4-BE49-F238E27FC236}">
              <a16:creationId xmlns:a16="http://schemas.microsoft.com/office/drawing/2014/main" id="{E8081548-A146-2E0C-56DD-C1223AD21E10}"/>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DE5675B2-755A-B069-963D-BE874A2FD752}"/>
              </a:ext>
            </a:extLst>
          </p:cNvPr>
          <p:cNvPicPr>
            <a:picLocks noChangeAspect="1"/>
          </p:cNvPicPr>
          <p:nvPr/>
        </p:nvPicPr>
        <p:blipFill>
          <a:blip r:embed="rId4"/>
          <a:srcRect/>
          <a:stretch/>
        </p:blipFill>
        <p:spPr>
          <a:xfrm>
            <a:off x="6432271" y="361701"/>
            <a:ext cx="5360592" cy="648948"/>
          </a:xfrm>
          <a:prstGeom prst="rect">
            <a:avLst/>
          </a:prstGeom>
        </p:spPr>
      </p:pic>
      <p:cxnSp>
        <p:nvCxnSpPr>
          <p:cNvPr id="8" name="Google Shape;144;p7">
            <a:extLst>
              <a:ext uri="{FF2B5EF4-FFF2-40B4-BE49-F238E27FC236}">
                <a16:creationId xmlns:a16="http://schemas.microsoft.com/office/drawing/2014/main" id="{75F24101-142B-632E-E79B-F93FB02116A4}"/>
              </a:ext>
            </a:extLst>
          </p:cNvPr>
          <p:cNvCxnSpPr/>
          <p:nvPr/>
        </p:nvCxnSpPr>
        <p:spPr>
          <a:xfrm>
            <a:off x="0" y="1475211"/>
            <a:ext cx="6009861" cy="0"/>
          </a:xfrm>
          <a:prstGeom prst="straightConnector1">
            <a:avLst/>
          </a:prstGeom>
          <a:noFill/>
          <a:ln w="38100" cap="flat" cmpd="sng">
            <a:solidFill>
              <a:srgbClr val="B7903D"/>
            </a:solidFill>
            <a:prstDash val="solid"/>
            <a:miter lim="800000"/>
            <a:headEnd type="none" w="sm" len="sm"/>
            <a:tailEnd type="none" w="sm" len="sm"/>
          </a:ln>
        </p:spPr>
      </p:cxnSp>
      <p:sp>
        <p:nvSpPr>
          <p:cNvPr id="4" name="Marcador de número de diapositiva 3">
            <a:extLst>
              <a:ext uri="{FF2B5EF4-FFF2-40B4-BE49-F238E27FC236}">
                <a16:creationId xmlns:a16="http://schemas.microsoft.com/office/drawing/2014/main" id="{CC847471-A97B-BB1A-1869-E0B81A61A3A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29</a:t>
            </a:fld>
            <a:endParaRPr lang="es-MX"/>
          </a:p>
        </p:txBody>
      </p:sp>
      <p:sp>
        <p:nvSpPr>
          <p:cNvPr id="6" name="CuadroTexto 5">
            <a:extLst>
              <a:ext uri="{FF2B5EF4-FFF2-40B4-BE49-F238E27FC236}">
                <a16:creationId xmlns:a16="http://schemas.microsoft.com/office/drawing/2014/main" id="{2BCC01F2-A91B-C883-36E5-1524FD9A42AC}"/>
              </a:ext>
            </a:extLst>
          </p:cNvPr>
          <p:cNvSpPr txBox="1"/>
          <p:nvPr/>
        </p:nvSpPr>
        <p:spPr>
          <a:xfrm>
            <a:off x="187183" y="1091749"/>
            <a:ext cx="5822678" cy="369332"/>
          </a:xfrm>
          <a:prstGeom prst="rect">
            <a:avLst/>
          </a:prstGeom>
          <a:noFill/>
        </p:spPr>
        <p:txBody>
          <a:bodyPr wrap="square">
            <a:spAutoFit/>
          </a:bodyPr>
          <a:lstStyle/>
          <a:p>
            <a:r>
              <a:rPr lang="es-MX" sz="1800" b="1" dirty="0">
                <a:solidFill>
                  <a:srgbClr val="691932"/>
                </a:solidFill>
                <a:latin typeface="Noto Sans" panose="020B0502040504020204" pitchFamily="34" charset="0"/>
                <a:ea typeface="Noto Sans" panose="020B0502040504020204" pitchFamily="34" charset="0"/>
                <a:cs typeface="Noto Sans" panose="020B0502040504020204" pitchFamily="34" charset="0"/>
              </a:rPr>
              <a:t>13. Evaluadores</a:t>
            </a:r>
          </a:p>
        </p:txBody>
      </p:sp>
      <p:sp>
        <p:nvSpPr>
          <p:cNvPr id="9" name="CuadroTexto 8">
            <a:extLst>
              <a:ext uri="{FF2B5EF4-FFF2-40B4-BE49-F238E27FC236}">
                <a16:creationId xmlns:a16="http://schemas.microsoft.com/office/drawing/2014/main" id="{78708B75-15F2-45D7-8134-480BC2A8AE32}"/>
              </a:ext>
            </a:extLst>
          </p:cNvPr>
          <p:cNvSpPr txBox="1"/>
          <p:nvPr/>
        </p:nvSpPr>
        <p:spPr>
          <a:xfrm>
            <a:off x="187183" y="1756462"/>
            <a:ext cx="11753805" cy="523220"/>
          </a:xfrm>
          <a:prstGeom prst="rect">
            <a:avLst/>
          </a:prstGeom>
          <a:noFill/>
        </p:spPr>
        <p:txBody>
          <a:bodyPr wrap="square">
            <a:spAutoFit/>
          </a:bodyPr>
          <a:lstStyle/>
          <a:p>
            <a:pPr marL="285750" indent="-285750">
              <a:buFont typeface="Wingdings" panose="05000000000000000000" pitchFamily="2" charset="2"/>
              <a:buChar char="v"/>
            </a:pPr>
            <a:r>
              <a:rPr lang="es-MX" dirty="0">
                <a:latin typeface="Noto Sans" panose="020B0502040504020204" pitchFamily="34" charset="0"/>
                <a:ea typeface="Noto Sans" panose="020B0502040504020204" pitchFamily="34" charset="0"/>
                <a:cs typeface="Noto Sans" panose="020B0502040504020204" pitchFamily="34" charset="0"/>
              </a:rPr>
              <a:t>En esta sección deberá capturar 3 propuestas de evaluadores que no cuenten con adscripción a ninguna de las instituciones participantes.</a:t>
            </a:r>
            <a:endParaRPr lang="es-MX" b="1" dirty="0"/>
          </a:p>
        </p:txBody>
      </p:sp>
      <p:pic>
        <p:nvPicPr>
          <p:cNvPr id="5" name="Imagen 4">
            <a:extLst>
              <a:ext uri="{FF2B5EF4-FFF2-40B4-BE49-F238E27FC236}">
                <a16:creationId xmlns:a16="http://schemas.microsoft.com/office/drawing/2014/main" id="{00052F0C-4227-4FA0-91D8-6FE822783543}"/>
              </a:ext>
            </a:extLst>
          </p:cNvPr>
          <p:cNvPicPr>
            <a:picLocks noChangeAspect="1"/>
          </p:cNvPicPr>
          <p:nvPr/>
        </p:nvPicPr>
        <p:blipFill>
          <a:blip r:embed="rId5"/>
          <a:stretch>
            <a:fillRect/>
          </a:stretch>
        </p:blipFill>
        <p:spPr>
          <a:xfrm>
            <a:off x="1010951" y="2341821"/>
            <a:ext cx="9783540" cy="2886478"/>
          </a:xfrm>
          <a:prstGeom prst="rect">
            <a:avLst/>
          </a:prstGeom>
        </p:spPr>
      </p:pic>
    </p:spTree>
    <p:extLst>
      <p:ext uri="{BB962C8B-B14F-4D97-AF65-F5344CB8AC3E}">
        <p14:creationId xmlns:p14="http://schemas.microsoft.com/office/powerpoint/2010/main" val="26036484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a:extLst>
            <a:ext uri="{FF2B5EF4-FFF2-40B4-BE49-F238E27FC236}">
              <a16:creationId xmlns:a16="http://schemas.microsoft.com/office/drawing/2014/main" id="{31F36BC5-EABF-3A4A-B1BA-80DB3F5638E2}"/>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8FA92396-82B4-38F5-F389-D5D8738B4125}"/>
              </a:ext>
            </a:extLst>
          </p:cNvPr>
          <p:cNvPicPr>
            <a:picLocks noChangeAspect="1"/>
          </p:cNvPicPr>
          <p:nvPr/>
        </p:nvPicPr>
        <p:blipFill>
          <a:blip r:embed="rId4"/>
          <a:srcRect/>
          <a:stretch/>
        </p:blipFill>
        <p:spPr>
          <a:xfrm>
            <a:off x="6432271" y="361701"/>
            <a:ext cx="5360592" cy="648948"/>
          </a:xfrm>
          <a:prstGeom prst="rect">
            <a:avLst/>
          </a:prstGeom>
        </p:spPr>
      </p:pic>
      <p:cxnSp>
        <p:nvCxnSpPr>
          <p:cNvPr id="8" name="Google Shape;144;p7">
            <a:extLst>
              <a:ext uri="{FF2B5EF4-FFF2-40B4-BE49-F238E27FC236}">
                <a16:creationId xmlns:a16="http://schemas.microsoft.com/office/drawing/2014/main" id="{97BF64DA-DDCA-86DB-327A-48D66BA32B2A}"/>
              </a:ext>
            </a:extLst>
          </p:cNvPr>
          <p:cNvCxnSpPr/>
          <p:nvPr/>
        </p:nvCxnSpPr>
        <p:spPr>
          <a:xfrm>
            <a:off x="0" y="1475211"/>
            <a:ext cx="6009861" cy="0"/>
          </a:xfrm>
          <a:prstGeom prst="straightConnector1">
            <a:avLst/>
          </a:prstGeom>
          <a:noFill/>
          <a:ln w="38100" cap="flat" cmpd="sng">
            <a:solidFill>
              <a:srgbClr val="B7903D"/>
            </a:solidFill>
            <a:prstDash val="solid"/>
            <a:miter lim="800000"/>
            <a:headEnd type="none" w="sm" len="sm"/>
            <a:tailEnd type="none" w="sm" len="sm"/>
          </a:ln>
        </p:spPr>
      </p:cxnSp>
      <p:sp>
        <p:nvSpPr>
          <p:cNvPr id="4" name="Marcador de número de diapositiva 3">
            <a:extLst>
              <a:ext uri="{FF2B5EF4-FFF2-40B4-BE49-F238E27FC236}">
                <a16:creationId xmlns:a16="http://schemas.microsoft.com/office/drawing/2014/main" id="{AF4839A6-3BA4-F947-EB62-26DF771495C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30</a:t>
            </a:fld>
            <a:endParaRPr lang="es-MX"/>
          </a:p>
        </p:txBody>
      </p:sp>
      <p:sp>
        <p:nvSpPr>
          <p:cNvPr id="6" name="CuadroTexto 5">
            <a:extLst>
              <a:ext uri="{FF2B5EF4-FFF2-40B4-BE49-F238E27FC236}">
                <a16:creationId xmlns:a16="http://schemas.microsoft.com/office/drawing/2014/main" id="{AE8F335D-4DFA-18C3-41D5-5324620D9478}"/>
              </a:ext>
            </a:extLst>
          </p:cNvPr>
          <p:cNvSpPr txBox="1"/>
          <p:nvPr/>
        </p:nvSpPr>
        <p:spPr>
          <a:xfrm>
            <a:off x="187183" y="1091749"/>
            <a:ext cx="5822678" cy="369332"/>
          </a:xfrm>
          <a:prstGeom prst="rect">
            <a:avLst/>
          </a:prstGeom>
          <a:noFill/>
        </p:spPr>
        <p:txBody>
          <a:bodyPr wrap="square">
            <a:spAutoFit/>
          </a:bodyPr>
          <a:lstStyle/>
          <a:p>
            <a:r>
              <a:rPr lang="es-MX" sz="1800" b="1" dirty="0">
                <a:solidFill>
                  <a:srgbClr val="691932"/>
                </a:solidFill>
                <a:latin typeface="Noto Sans" panose="020B0502040504020204" pitchFamily="34" charset="0"/>
                <a:ea typeface="Noto Sans" panose="020B0502040504020204" pitchFamily="34" charset="0"/>
                <a:cs typeface="Noto Sans" panose="020B0502040504020204" pitchFamily="34" charset="0"/>
              </a:rPr>
              <a:t>14. Documentos</a:t>
            </a:r>
          </a:p>
        </p:txBody>
      </p:sp>
      <p:sp>
        <p:nvSpPr>
          <p:cNvPr id="14" name="CuadroTexto 13">
            <a:extLst>
              <a:ext uri="{FF2B5EF4-FFF2-40B4-BE49-F238E27FC236}">
                <a16:creationId xmlns:a16="http://schemas.microsoft.com/office/drawing/2014/main" id="{7C9170D8-EE7C-D9A6-0E39-85983055C1C8}"/>
              </a:ext>
            </a:extLst>
          </p:cNvPr>
          <p:cNvSpPr txBox="1"/>
          <p:nvPr/>
        </p:nvSpPr>
        <p:spPr>
          <a:xfrm>
            <a:off x="187183" y="1575662"/>
            <a:ext cx="11502307" cy="292388"/>
          </a:xfrm>
          <a:prstGeom prst="rect">
            <a:avLst/>
          </a:prstGeom>
          <a:noFill/>
        </p:spPr>
        <p:txBody>
          <a:bodyPr wrap="square">
            <a:spAutoFit/>
          </a:bodyPr>
          <a:lstStyle/>
          <a:p>
            <a:pPr marL="285750" indent="-285750">
              <a:buFont typeface="Wingdings" panose="05000000000000000000" pitchFamily="2" charset="2"/>
              <a:buChar char="v"/>
            </a:pPr>
            <a:r>
              <a:rPr lang="es-MX" sz="1300" dirty="0">
                <a:latin typeface="Noto Sans" panose="020B0502040504020204" pitchFamily="34" charset="0"/>
                <a:ea typeface="Noto Sans" panose="020B0502040504020204" pitchFamily="34" charset="0"/>
                <a:cs typeface="Noto Sans" panose="020B0502040504020204" pitchFamily="34" charset="0"/>
              </a:rPr>
              <a:t>Para agregar la </a:t>
            </a:r>
            <a:r>
              <a:rPr lang="es-MX" sz="1300" b="1" dirty="0">
                <a:latin typeface="Noto Sans" panose="020B0502040504020204" pitchFamily="34" charset="0"/>
                <a:ea typeface="Noto Sans" panose="020B0502040504020204" pitchFamily="34" charset="0"/>
                <a:cs typeface="Noto Sans" panose="020B0502040504020204" pitchFamily="34" charset="0"/>
              </a:rPr>
              <a:t>Versión pública de la propuesta</a:t>
            </a:r>
            <a:endParaRPr lang="es-MX" sz="1300" b="1" dirty="0"/>
          </a:p>
        </p:txBody>
      </p:sp>
      <p:sp>
        <p:nvSpPr>
          <p:cNvPr id="16" name="CuadroTexto 15">
            <a:extLst>
              <a:ext uri="{FF2B5EF4-FFF2-40B4-BE49-F238E27FC236}">
                <a16:creationId xmlns:a16="http://schemas.microsoft.com/office/drawing/2014/main" id="{0BF22168-D63B-22D7-633D-01B64A4F5571}"/>
              </a:ext>
            </a:extLst>
          </p:cNvPr>
          <p:cNvSpPr txBox="1"/>
          <p:nvPr/>
        </p:nvSpPr>
        <p:spPr>
          <a:xfrm>
            <a:off x="10216337" y="3935146"/>
            <a:ext cx="1473153" cy="954107"/>
          </a:xfrm>
          <a:prstGeom prst="rect">
            <a:avLst/>
          </a:prstGeom>
          <a:noFill/>
        </p:spPr>
        <p:txBody>
          <a:bodyPr wrap="square">
            <a:spAutoFit/>
          </a:bodyPr>
          <a:lstStyle/>
          <a:p>
            <a:pPr algn="just"/>
            <a:r>
              <a:rPr lang="es-MX" dirty="0">
                <a:latin typeface="Noto Sans" panose="020B0502040504020204" pitchFamily="34" charset="0"/>
                <a:ea typeface="Noto Sans" panose="020B0502040504020204" pitchFamily="34" charset="0"/>
                <a:cs typeface="Noto Sans" panose="020B0502040504020204" pitchFamily="34" charset="0"/>
              </a:rPr>
              <a:t>Dar clic en este apartado, para agregar cada documento</a:t>
            </a:r>
            <a:endParaRPr lang="es-MX" dirty="0"/>
          </a:p>
        </p:txBody>
      </p:sp>
      <p:sp>
        <p:nvSpPr>
          <p:cNvPr id="13" name="Flecha: a la derecha 12">
            <a:extLst>
              <a:ext uri="{FF2B5EF4-FFF2-40B4-BE49-F238E27FC236}">
                <a16:creationId xmlns:a16="http://schemas.microsoft.com/office/drawing/2014/main" id="{EA5F792E-CDC2-4D4C-AA3A-B9D11839247E}"/>
              </a:ext>
            </a:extLst>
          </p:cNvPr>
          <p:cNvSpPr/>
          <p:nvPr/>
        </p:nvSpPr>
        <p:spPr>
          <a:xfrm rot="10800000">
            <a:off x="9631601" y="4319839"/>
            <a:ext cx="541486" cy="184720"/>
          </a:xfrm>
          <a:prstGeom prst="rightArrow">
            <a:avLst/>
          </a:prstGeom>
          <a:solidFill>
            <a:schemeClr val="accent2">
              <a:lumMod val="75000"/>
            </a:schemeClr>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7" name="Imagen 6">
            <a:extLst>
              <a:ext uri="{FF2B5EF4-FFF2-40B4-BE49-F238E27FC236}">
                <a16:creationId xmlns:a16="http://schemas.microsoft.com/office/drawing/2014/main" id="{C88AED98-D514-41C5-A8F7-F3BB255D7123}"/>
              </a:ext>
            </a:extLst>
          </p:cNvPr>
          <p:cNvPicPr>
            <a:picLocks noChangeAspect="1"/>
          </p:cNvPicPr>
          <p:nvPr/>
        </p:nvPicPr>
        <p:blipFill>
          <a:blip r:embed="rId5"/>
          <a:stretch>
            <a:fillRect/>
          </a:stretch>
        </p:blipFill>
        <p:spPr>
          <a:xfrm>
            <a:off x="187183" y="1575661"/>
            <a:ext cx="9143084" cy="4190589"/>
          </a:xfrm>
          <a:prstGeom prst="rect">
            <a:avLst/>
          </a:prstGeom>
        </p:spPr>
      </p:pic>
    </p:spTree>
    <p:extLst>
      <p:ext uri="{BB962C8B-B14F-4D97-AF65-F5344CB8AC3E}">
        <p14:creationId xmlns:p14="http://schemas.microsoft.com/office/powerpoint/2010/main" val="5695028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a:extLst>
            <a:ext uri="{FF2B5EF4-FFF2-40B4-BE49-F238E27FC236}">
              <a16:creationId xmlns:a16="http://schemas.microsoft.com/office/drawing/2014/main" id="{7F805E1C-C50B-DFAA-CE68-9AFBAB0D313E}"/>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041B0D11-4352-932F-149B-59BD75B50532}"/>
              </a:ext>
            </a:extLst>
          </p:cNvPr>
          <p:cNvPicPr>
            <a:picLocks noChangeAspect="1"/>
          </p:cNvPicPr>
          <p:nvPr/>
        </p:nvPicPr>
        <p:blipFill>
          <a:blip r:embed="rId4"/>
          <a:srcRect/>
          <a:stretch/>
        </p:blipFill>
        <p:spPr>
          <a:xfrm>
            <a:off x="6432271" y="361701"/>
            <a:ext cx="5360592" cy="648948"/>
          </a:xfrm>
          <a:prstGeom prst="rect">
            <a:avLst/>
          </a:prstGeom>
        </p:spPr>
      </p:pic>
      <p:cxnSp>
        <p:nvCxnSpPr>
          <p:cNvPr id="8" name="Google Shape;144;p7">
            <a:extLst>
              <a:ext uri="{FF2B5EF4-FFF2-40B4-BE49-F238E27FC236}">
                <a16:creationId xmlns:a16="http://schemas.microsoft.com/office/drawing/2014/main" id="{076C75BD-39EE-C6FD-D359-AC219E6A8414}"/>
              </a:ext>
            </a:extLst>
          </p:cNvPr>
          <p:cNvCxnSpPr/>
          <p:nvPr/>
        </p:nvCxnSpPr>
        <p:spPr>
          <a:xfrm>
            <a:off x="0" y="1475211"/>
            <a:ext cx="6009861" cy="0"/>
          </a:xfrm>
          <a:prstGeom prst="straightConnector1">
            <a:avLst/>
          </a:prstGeom>
          <a:noFill/>
          <a:ln w="38100" cap="flat" cmpd="sng">
            <a:solidFill>
              <a:srgbClr val="B7903D"/>
            </a:solidFill>
            <a:prstDash val="solid"/>
            <a:miter lim="800000"/>
            <a:headEnd type="none" w="sm" len="sm"/>
            <a:tailEnd type="none" w="sm" len="sm"/>
          </a:ln>
        </p:spPr>
      </p:cxnSp>
      <p:sp>
        <p:nvSpPr>
          <p:cNvPr id="4" name="Marcador de número de diapositiva 3">
            <a:extLst>
              <a:ext uri="{FF2B5EF4-FFF2-40B4-BE49-F238E27FC236}">
                <a16:creationId xmlns:a16="http://schemas.microsoft.com/office/drawing/2014/main" id="{D9FBA358-9C65-D93D-8093-6BFB7EDD036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31</a:t>
            </a:fld>
            <a:endParaRPr lang="es-MX"/>
          </a:p>
        </p:txBody>
      </p:sp>
      <p:sp>
        <p:nvSpPr>
          <p:cNvPr id="2" name="CuadroTexto 1">
            <a:extLst>
              <a:ext uri="{FF2B5EF4-FFF2-40B4-BE49-F238E27FC236}">
                <a16:creationId xmlns:a16="http://schemas.microsoft.com/office/drawing/2014/main" id="{118E7276-9F0E-E471-66D1-294543F393E9}"/>
              </a:ext>
            </a:extLst>
          </p:cNvPr>
          <p:cNvSpPr txBox="1"/>
          <p:nvPr/>
        </p:nvSpPr>
        <p:spPr>
          <a:xfrm>
            <a:off x="187183" y="1091749"/>
            <a:ext cx="5822678" cy="369332"/>
          </a:xfrm>
          <a:prstGeom prst="rect">
            <a:avLst/>
          </a:prstGeom>
          <a:noFill/>
        </p:spPr>
        <p:txBody>
          <a:bodyPr wrap="square">
            <a:spAutoFit/>
          </a:bodyPr>
          <a:lstStyle/>
          <a:p>
            <a:r>
              <a:rPr lang="es-MX" sz="1800" b="1" dirty="0">
                <a:solidFill>
                  <a:srgbClr val="691932"/>
                </a:solidFill>
                <a:latin typeface="Noto Sans" panose="020B0502040504020204" pitchFamily="34" charset="0"/>
                <a:ea typeface="Noto Sans" panose="020B0502040504020204" pitchFamily="34" charset="0"/>
                <a:cs typeface="Noto Sans" panose="020B0502040504020204" pitchFamily="34" charset="0"/>
              </a:rPr>
              <a:t>15. Carta postulación</a:t>
            </a:r>
          </a:p>
        </p:txBody>
      </p:sp>
      <p:sp>
        <p:nvSpPr>
          <p:cNvPr id="5" name="CuadroTexto 4">
            <a:extLst>
              <a:ext uri="{FF2B5EF4-FFF2-40B4-BE49-F238E27FC236}">
                <a16:creationId xmlns:a16="http://schemas.microsoft.com/office/drawing/2014/main" id="{6F792AE1-716E-AE95-C26F-8429B0CC2AA5}"/>
              </a:ext>
            </a:extLst>
          </p:cNvPr>
          <p:cNvSpPr txBox="1"/>
          <p:nvPr/>
        </p:nvSpPr>
        <p:spPr>
          <a:xfrm>
            <a:off x="39788" y="4263975"/>
            <a:ext cx="2965142" cy="1384995"/>
          </a:xfrm>
          <a:prstGeom prst="rect">
            <a:avLst/>
          </a:prstGeom>
          <a:noFill/>
        </p:spPr>
        <p:txBody>
          <a:bodyPr wrap="square">
            <a:spAutoFit/>
          </a:bodyPr>
          <a:lstStyle/>
          <a:p>
            <a:pPr marL="285750" indent="-285750" algn="just">
              <a:buFont typeface="Wingdings" panose="05000000000000000000" pitchFamily="2" charset="2"/>
              <a:buChar char="v"/>
            </a:pPr>
            <a:r>
              <a:rPr lang="es-MX" dirty="0">
                <a:latin typeface="Noto Sans" panose="020B0502040504020204" pitchFamily="34" charset="0"/>
                <a:ea typeface="Noto Sans" panose="020B0502040504020204" pitchFamily="34" charset="0"/>
                <a:cs typeface="Noto Sans" panose="020B0502040504020204" pitchFamily="34" charset="0"/>
              </a:rPr>
              <a:t>Posteriormente ingresar a la sección ADICIONALES para firmar electrónicamente la Carta de Postulación, seleccionando la opción </a:t>
            </a:r>
            <a:r>
              <a:rPr lang="es-MX" dirty="0">
                <a:solidFill>
                  <a:srgbClr val="9B2247"/>
                </a:solidFill>
                <a:latin typeface="Noto Sans" panose="020B0502040504020204" pitchFamily="34" charset="0"/>
                <a:ea typeface="Noto Sans" panose="020B0502040504020204" pitchFamily="34" charset="0"/>
                <a:cs typeface="Noto Sans" panose="020B0502040504020204" pitchFamily="34" charset="0"/>
              </a:rPr>
              <a:t>Firmar Carta</a:t>
            </a:r>
            <a:endParaRPr lang="es-MX" b="1" dirty="0"/>
          </a:p>
        </p:txBody>
      </p:sp>
      <p:pic>
        <p:nvPicPr>
          <p:cNvPr id="9" name="Imagen 8">
            <a:extLst>
              <a:ext uri="{FF2B5EF4-FFF2-40B4-BE49-F238E27FC236}">
                <a16:creationId xmlns:a16="http://schemas.microsoft.com/office/drawing/2014/main" id="{92A7E911-7C47-5D79-0D18-CF89445AD036}"/>
              </a:ext>
            </a:extLst>
          </p:cNvPr>
          <p:cNvPicPr>
            <a:picLocks noChangeAspect="1"/>
          </p:cNvPicPr>
          <p:nvPr/>
        </p:nvPicPr>
        <p:blipFill rotWithShape="1">
          <a:blip r:embed="rId5"/>
          <a:srcRect l="73513" t="7681" r="835" b="19841"/>
          <a:stretch/>
        </p:blipFill>
        <p:spPr>
          <a:xfrm>
            <a:off x="9652000" y="3513309"/>
            <a:ext cx="2228062" cy="2588369"/>
          </a:xfrm>
          <a:prstGeom prst="rect">
            <a:avLst/>
          </a:prstGeom>
        </p:spPr>
      </p:pic>
      <p:sp>
        <p:nvSpPr>
          <p:cNvPr id="10" name="CuadroTexto 9">
            <a:extLst>
              <a:ext uri="{FF2B5EF4-FFF2-40B4-BE49-F238E27FC236}">
                <a16:creationId xmlns:a16="http://schemas.microsoft.com/office/drawing/2014/main" id="{7E05B9FB-9F9F-E686-651B-1760D2F68D31}"/>
              </a:ext>
            </a:extLst>
          </p:cNvPr>
          <p:cNvSpPr txBox="1"/>
          <p:nvPr/>
        </p:nvSpPr>
        <p:spPr>
          <a:xfrm>
            <a:off x="44388" y="1801762"/>
            <a:ext cx="2317072" cy="2462213"/>
          </a:xfrm>
          <a:prstGeom prst="rect">
            <a:avLst/>
          </a:prstGeom>
          <a:noFill/>
        </p:spPr>
        <p:txBody>
          <a:bodyPr wrap="square">
            <a:spAutoFit/>
          </a:bodyPr>
          <a:lstStyle/>
          <a:p>
            <a:pPr marL="285750" indent="-285750" algn="just">
              <a:buFont typeface="Wingdings" panose="05000000000000000000" pitchFamily="2" charset="2"/>
              <a:buChar char="v"/>
            </a:pPr>
            <a:r>
              <a:rPr lang="es-MX" dirty="0">
                <a:latin typeface="Noto Sans" panose="020B0502040504020204" pitchFamily="34" charset="0"/>
                <a:ea typeface="Noto Sans" panose="020B0502040504020204" pitchFamily="34" charset="0"/>
                <a:cs typeface="Noto Sans" panose="020B0502040504020204" pitchFamily="34" charset="0"/>
              </a:rPr>
              <a:t>Previo al envío de la propuesta, la persona que funge como Representante Legal de la institución proponente debe ingresar al sistema y seleccionar en la solicitud correspondiente, la opción </a:t>
            </a:r>
            <a:r>
              <a:rPr lang="es-MX" dirty="0">
                <a:solidFill>
                  <a:srgbClr val="9B2247"/>
                </a:solidFill>
                <a:latin typeface="Noto Sans" panose="020B0502040504020204" pitchFamily="34" charset="0"/>
                <a:ea typeface="Noto Sans" panose="020B0502040504020204" pitchFamily="34" charset="0"/>
                <a:cs typeface="Noto Sans" panose="020B0502040504020204" pitchFamily="34" charset="0"/>
              </a:rPr>
              <a:t>Firmar Carta</a:t>
            </a:r>
            <a:endParaRPr lang="es-MX" b="1" dirty="0">
              <a:solidFill>
                <a:srgbClr val="9B2247"/>
              </a:solidFill>
            </a:endParaRPr>
          </a:p>
        </p:txBody>
      </p:sp>
      <p:pic>
        <p:nvPicPr>
          <p:cNvPr id="11" name="Imagen 10">
            <a:extLst>
              <a:ext uri="{FF2B5EF4-FFF2-40B4-BE49-F238E27FC236}">
                <a16:creationId xmlns:a16="http://schemas.microsoft.com/office/drawing/2014/main" id="{A6E08FDD-F4ED-E87C-1669-665048D280ED}"/>
              </a:ext>
            </a:extLst>
          </p:cNvPr>
          <p:cNvPicPr>
            <a:picLocks noChangeAspect="1"/>
          </p:cNvPicPr>
          <p:nvPr/>
        </p:nvPicPr>
        <p:blipFill>
          <a:blip r:embed="rId6"/>
          <a:srcRect l="1843" t="28717" b="3136"/>
          <a:stretch/>
        </p:blipFill>
        <p:spPr>
          <a:xfrm>
            <a:off x="2593399" y="1559523"/>
            <a:ext cx="9554213" cy="1869475"/>
          </a:xfrm>
          <a:prstGeom prst="rect">
            <a:avLst/>
          </a:prstGeom>
        </p:spPr>
      </p:pic>
      <p:sp>
        <p:nvSpPr>
          <p:cNvPr id="12" name="Rectángulo 11">
            <a:extLst>
              <a:ext uri="{FF2B5EF4-FFF2-40B4-BE49-F238E27FC236}">
                <a16:creationId xmlns:a16="http://schemas.microsoft.com/office/drawing/2014/main" id="{3F386CD7-FB8F-B809-A223-907420F366EF}"/>
              </a:ext>
            </a:extLst>
          </p:cNvPr>
          <p:cNvSpPr/>
          <p:nvPr/>
        </p:nvSpPr>
        <p:spPr>
          <a:xfrm>
            <a:off x="4901315" y="2764338"/>
            <a:ext cx="203346" cy="183048"/>
          </a:xfrm>
          <a:prstGeom prst="rect">
            <a:avLst/>
          </a:prstGeom>
          <a:solidFill>
            <a:schemeClr val="tx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3" name="Rectángulo 12">
            <a:extLst>
              <a:ext uri="{FF2B5EF4-FFF2-40B4-BE49-F238E27FC236}">
                <a16:creationId xmlns:a16="http://schemas.microsoft.com/office/drawing/2014/main" id="{0F85B8CE-DFE7-0723-A300-35B8AB5DF917}"/>
              </a:ext>
            </a:extLst>
          </p:cNvPr>
          <p:cNvSpPr/>
          <p:nvPr/>
        </p:nvSpPr>
        <p:spPr>
          <a:xfrm>
            <a:off x="4084569" y="4264664"/>
            <a:ext cx="301001" cy="18304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7" name="Imagen 6">
            <a:extLst>
              <a:ext uri="{FF2B5EF4-FFF2-40B4-BE49-F238E27FC236}">
                <a16:creationId xmlns:a16="http://schemas.microsoft.com/office/drawing/2014/main" id="{B3E9A12D-4300-45F6-88A8-FC9ABFADFD57}"/>
              </a:ext>
            </a:extLst>
          </p:cNvPr>
          <p:cNvPicPr>
            <a:picLocks noChangeAspect="1"/>
          </p:cNvPicPr>
          <p:nvPr/>
        </p:nvPicPr>
        <p:blipFill>
          <a:blip r:embed="rId7"/>
          <a:stretch>
            <a:fillRect/>
          </a:stretch>
        </p:blipFill>
        <p:spPr>
          <a:xfrm>
            <a:off x="4385570" y="3513310"/>
            <a:ext cx="5266430" cy="2588370"/>
          </a:xfrm>
          <a:prstGeom prst="rect">
            <a:avLst/>
          </a:prstGeom>
        </p:spPr>
      </p:pic>
    </p:spTree>
    <p:extLst>
      <p:ext uri="{BB962C8B-B14F-4D97-AF65-F5344CB8AC3E}">
        <p14:creationId xmlns:p14="http://schemas.microsoft.com/office/powerpoint/2010/main" val="15458850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a:extLst>
            <a:ext uri="{FF2B5EF4-FFF2-40B4-BE49-F238E27FC236}">
              <a16:creationId xmlns:a16="http://schemas.microsoft.com/office/drawing/2014/main" id="{D27BEBE9-25FC-385C-35F8-A619622ABEC9}"/>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03882AB8-97DE-C14A-82A8-C9ADA447EC58}"/>
              </a:ext>
            </a:extLst>
          </p:cNvPr>
          <p:cNvPicPr>
            <a:picLocks noChangeAspect="1"/>
          </p:cNvPicPr>
          <p:nvPr/>
        </p:nvPicPr>
        <p:blipFill>
          <a:blip r:embed="rId4"/>
          <a:srcRect/>
          <a:stretch/>
        </p:blipFill>
        <p:spPr>
          <a:xfrm>
            <a:off x="6432271" y="361701"/>
            <a:ext cx="5360592" cy="648948"/>
          </a:xfrm>
          <a:prstGeom prst="rect">
            <a:avLst/>
          </a:prstGeom>
        </p:spPr>
      </p:pic>
      <p:cxnSp>
        <p:nvCxnSpPr>
          <p:cNvPr id="8" name="Google Shape;144;p7">
            <a:extLst>
              <a:ext uri="{FF2B5EF4-FFF2-40B4-BE49-F238E27FC236}">
                <a16:creationId xmlns:a16="http://schemas.microsoft.com/office/drawing/2014/main" id="{BE774166-86D6-901B-A3CD-9B5B766C4A35}"/>
              </a:ext>
            </a:extLst>
          </p:cNvPr>
          <p:cNvCxnSpPr/>
          <p:nvPr/>
        </p:nvCxnSpPr>
        <p:spPr>
          <a:xfrm>
            <a:off x="0" y="1475211"/>
            <a:ext cx="6009861" cy="0"/>
          </a:xfrm>
          <a:prstGeom prst="straightConnector1">
            <a:avLst/>
          </a:prstGeom>
          <a:noFill/>
          <a:ln w="38100" cap="flat" cmpd="sng">
            <a:solidFill>
              <a:srgbClr val="B7903D"/>
            </a:solidFill>
            <a:prstDash val="solid"/>
            <a:miter lim="800000"/>
            <a:headEnd type="none" w="sm" len="sm"/>
            <a:tailEnd type="none" w="sm" len="sm"/>
          </a:ln>
        </p:spPr>
      </p:cxnSp>
      <p:sp>
        <p:nvSpPr>
          <p:cNvPr id="4" name="Marcador de número de diapositiva 3">
            <a:extLst>
              <a:ext uri="{FF2B5EF4-FFF2-40B4-BE49-F238E27FC236}">
                <a16:creationId xmlns:a16="http://schemas.microsoft.com/office/drawing/2014/main" id="{8EE7EC67-AF17-5F13-7B08-8F808C23EEB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32</a:t>
            </a:fld>
            <a:endParaRPr lang="es-MX"/>
          </a:p>
        </p:txBody>
      </p:sp>
      <p:sp>
        <p:nvSpPr>
          <p:cNvPr id="2" name="CuadroTexto 1">
            <a:extLst>
              <a:ext uri="{FF2B5EF4-FFF2-40B4-BE49-F238E27FC236}">
                <a16:creationId xmlns:a16="http://schemas.microsoft.com/office/drawing/2014/main" id="{8254CA91-B96F-3E00-9F1B-2FE1DCACD734}"/>
              </a:ext>
            </a:extLst>
          </p:cNvPr>
          <p:cNvSpPr txBox="1"/>
          <p:nvPr/>
        </p:nvSpPr>
        <p:spPr>
          <a:xfrm>
            <a:off x="187183" y="1091749"/>
            <a:ext cx="5822678" cy="369332"/>
          </a:xfrm>
          <a:prstGeom prst="rect">
            <a:avLst/>
          </a:prstGeom>
          <a:noFill/>
        </p:spPr>
        <p:txBody>
          <a:bodyPr wrap="square">
            <a:spAutoFit/>
          </a:bodyPr>
          <a:lstStyle/>
          <a:p>
            <a:r>
              <a:rPr lang="es-MX" sz="1800" b="1" dirty="0">
                <a:solidFill>
                  <a:srgbClr val="691932"/>
                </a:solidFill>
                <a:latin typeface="Noto Sans" panose="020B0502040504020204" pitchFamily="34" charset="0"/>
                <a:ea typeface="Noto Sans" panose="020B0502040504020204" pitchFamily="34" charset="0"/>
                <a:cs typeface="Noto Sans" panose="020B0502040504020204" pitchFamily="34" charset="0"/>
              </a:rPr>
              <a:t>15. Carta postulación</a:t>
            </a:r>
          </a:p>
        </p:txBody>
      </p:sp>
      <p:sp>
        <p:nvSpPr>
          <p:cNvPr id="6" name="CuadroTexto 5">
            <a:extLst>
              <a:ext uri="{FF2B5EF4-FFF2-40B4-BE49-F238E27FC236}">
                <a16:creationId xmlns:a16="http://schemas.microsoft.com/office/drawing/2014/main" id="{7E11A5BE-4489-C46D-6B1A-0F9568F39C93}"/>
              </a:ext>
            </a:extLst>
          </p:cNvPr>
          <p:cNvSpPr txBox="1"/>
          <p:nvPr/>
        </p:nvSpPr>
        <p:spPr>
          <a:xfrm>
            <a:off x="0" y="1735716"/>
            <a:ext cx="1961965" cy="2031325"/>
          </a:xfrm>
          <a:prstGeom prst="rect">
            <a:avLst/>
          </a:prstGeom>
          <a:noFill/>
        </p:spPr>
        <p:txBody>
          <a:bodyPr wrap="square">
            <a:spAutoFit/>
          </a:bodyPr>
          <a:lstStyle/>
          <a:p>
            <a:pPr marL="285750" indent="-285750" algn="just">
              <a:buFont typeface="Wingdings" panose="05000000000000000000" pitchFamily="2" charset="2"/>
              <a:buChar char="v"/>
            </a:pPr>
            <a:r>
              <a:rPr lang="es-MX" dirty="0">
                <a:latin typeface="Noto Sans" panose="020B0502040504020204" pitchFamily="34" charset="0"/>
                <a:ea typeface="Noto Sans" panose="020B0502040504020204" pitchFamily="34" charset="0"/>
                <a:cs typeface="Noto Sans" panose="020B0502040504020204" pitchFamily="34" charset="0"/>
              </a:rPr>
              <a:t>La persona Representante Legal para Firmar la Carta, debe poner su contraseña y validarla dando clic en el botón </a:t>
            </a:r>
            <a:r>
              <a:rPr lang="es-MX" dirty="0">
                <a:highlight>
                  <a:srgbClr val="EAD8A5"/>
                </a:highlight>
                <a:latin typeface="Noto Sans" panose="020B0502040504020204" pitchFamily="34" charset="0"/>
                <a:ea typeface="Noto Sans" panose="020B0502040504020204" pitchFamily="34" charset="0"/>
                <a:cs typeface="Noto Sans" panose="020B0502040504020204" pitchFamily="34" charset="0"/>
              </a:rPr>
              <a:t>Validar</a:t>
            </a:r>
            <a:endParaRPr lang="es-MX" b="1" dirty="0">
              <a:solidFill>
                <a:srgbClr val="9B2247"/>
              </a:solidFill>
              <a:highlight>
                <a:srgbClr val="EAD8A5"/>
              </a:highlight>
            </a:endParaRPr>
          </a:p>
        </p:txBody>
      </p:sp>
      <p:pic>
        <p:nvPicPr>
          <p:cNvPr id="7" name="Imagen 6">
            <a:extLst>
              <a:ext uri="{FF2B5EF4-FFF2-40B4-BE49-F238E27FC236}">
                <a16:creationId xmlns:a16="http://schemas.microsoft.com/office/drawing/2014/main" id="{D876777A-9FF9-872F-F9C6-FD2EC9DF7D0D}"/>
              </a:ext>
            </a:extLst>
          </p:cNvPr>
          <p:cNvPicPr>
            <a:picLocks noChangeAspect="1"/>
          </p:cNvPicPr>
          <p:nvPr/>
        </p:nvPicPr>
        <p:blipFill>
          <a:blip r:embed="rId5"/>
          <a:srcRect l="16833" t="15243" r="10084" b="5392"/>
          <a:stretch/>
        </p:blipFill>
        <p:spPr>
          <a:xfrm>
            <a:off x="2082213" y="1735716"/>
            <a:ext cx="4485050" cy="2776459"/>
          </a:xfrm>
          <a:prstGeom prst="rect">
            <a:avLst/>
          </a:prstGeom>
        </p:spPr>
      </p:pic>
      <p:sp>
        <p:nvSpPr>
          <p:cNvPr id="10" name="CuadroTexto 9">
            <a:extLst>
              <a:ext uri="{FF2B5EF4-FFF2-40B4-BE49-F238E27FC236}">
                <a16:creationId xmlns:a16="http://schemas.microsoft.com/office/drawing/2014/main" id="{56DD8857-3319-8BE5-203D-E618FA6F3F0B}"/>
              </a:ext>
            </a:extLst>
          </p:cNvPr>
          <p:cNvSpPr txBox="1"/>
          <p:nvPr/>
        </p:nvSpPr>
        <p:spPr>
          <a:xfrm>
            <a:off x="6701901" y="2327463"/>
            <a:ext cx="4651899" cy="523220"/>
          </a:xfrm>
          <a:prstGeom prst="rect">
            <a:avLst/>
          </a:prstGeom>
          <a:noFill/>
        </p:spPr>
        <p:txBody>
          <a:bodyPr wrap="square">
            <a:spAutoFit/>
          </a:bodyPr>
          <a:lstStyle/>
          <a:p>
            <a:pPr marL="285750" indent="-285750" algn="just">
              <a:buFont typeface="Wingdings" panose="05000000000000000000" pitchFamily="2" charset="2"/>
              <a:buChar char="v"/>
            </a:pPr>
            <a:r>
              <a:rPr lang="es-MX" dirty="0">
                <a:latin typeface="Noto Sans" panose="020B0502040504020204" pitchFamily="34" charset="0"/>
                <a:ea typeface="Noto Sans" panose="020B0502040504020204" pitchFamily="34" charset="0"/>
                <a:cs typeface="Noto Sans" panose="020B0502040504020204" pitchFamily="34" charset="0"/>
              </a:rPr>
              <a:t>Al concluir la validación se debe firmar, dando clic en </a:t>
            </a:r>
            <a:r>
              <a:rPr lang="es-MX" dirty="0">
                <a:solidFill>
                  <a:schemeClr val="bg1"/>
                </a:solidFill>
                <a:highlight>
                  <a:srgbClr val="9B2247"/>
                </a:highlight>
                <a:latin typeface="Noto Sans" panose="020B0502040504020204" pitchFamily="34" charset="0"/>
                <a:ea typeface="Noto Sans" panose="020B0502040504020204" pitchFamily="34" charset="0"/>
                <a:cs typeface="Noto Sans" panose="020B0502040504020204" pitchFamily="34" charset="0"/>
              </a:rPr>
              <a:t>Firmar</a:t>
            </a:r>
            <a:endParaRPr lang="es-MX" b="1" dirty="0">
              <a:solidFill>
                <a:schemeClr val="bg1"/>
              </a:solidFill>
              <a:highlight>
                <a:srgbClr val="9B2247"/>
              </a:highlight>
            </a:endParaRPr>
          </a:p>
        </p:txBody>
      </p:sp>
      <p:pic>
        <p:nvPicPr>
          <p:cNvPr id="11" name="Imagen 10">
            <a:extLst>
              <a:ext uri="{FF2B5EF4-FFF2-40B4-BE49-F238E27FC236}">
                <a16:creationId xmlns:a16="http://schemas.microsoft.com/office/drawing/2014/main" id="{DB1C9D13-73AD-2428-0921-AF33CEE4AE9E}"/>
              </a:ext>
            </a:extLst>
          </p:cNvPr>
          <p:cNvPicPr>
            <a:picLocks noChangeAspect="1"/>
          </p:cNvPicPr>
          <p:nvPr/>
        </p:nvPicPr>
        <p:blipFill>
          <a:blip r:embed="rId6"/>
          <a:srcRect l="15745" t="20361" r="29522" b="17871"/>
          <a:stretch/>
        </p:blipFill>
        <p:spPr>
          <a:xfrm>
            <a:off x="6868847" y="3067940"/>
            <a:ext cx="5038775" cy="2941713"/>
          </a:xfrm>
          <a:prstGeom prst="rect">
            <a:avLst/>
          </a:prstGeom>
        </p:spPr>
      </p:pic>
      <p:sp>
        <p:nvSpPr>
          <p:cNvPr id="12" name="Rectángulo 11">
            <a:extLst>
              <a:ext uri="{FF2B5EF4-FFF2-40B4-BE49-F238E27FC236}">
                <a16:creationId xmlns:a16="http://schemas.microsoft.com/office/drawing/2014/main" id="{1E968C39-D1E7-FDDC-861D-797A8865DD4B}"/>
              </a:ext>
            </a:extLst>
          </p:cNvPr>
          <p:cNvSpPr/>
          <p:nvPr/>
        </p:nvSpPr>
        <p:spPr>
          <a:xfrm>
            <a:off x="3004929" y="2451732"/>
            <a:ext cx="1176453" cy="1938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3" name="Rectángulo 12">
            <a:extLst>
              <a:ext uri="{FF2B5EF4-FFF2-40B4-BE49-F238E27FC236}">
                <a16:creationId xmlns:a16="http://schemas.microsoft.com/office/drawing/2014/main" id="{12E8EDED-8101-14F7-F515-817EBFB52C0C}"/>
              </a:ext>
            </a:extLst>
          </p:cNvPr>
          <p:cNvSpPr/>
          <p:nvPr/>
        </p:nvSpPr>
        <p:spPr>
          <a:xfrm>
            <a:off x="8035130" y="3847413"/>
            <a:ext cx="1082235" cy="18304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41594302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a:extLst>
            <a:ext uri="{FF2B5EF4-FFF2-40B4-BE49-F238E27FC236}">
              <a16:creationId xmlns:a16="http://schemas.microsoft.com/office/drawing/2014/main" id="{A50B69FE-B80C-AEB8-770A-97E1824516AE}"/>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FB66EF2C-8499-5C6B-442C-8D97183539C0}"/>
              </a:ext>
            </a:extLst>
          </p:cNvPr>
          <p:cNvPicPr>
            <a:picLocks noChangeAspect="1"/>
          </p:cNvPicPr>
          <p:nvPr/>
        </p:nvPicPr>
        <p:blipFill>
          <a:blip r:embed="rId4"/>
          <a:srcRect/>
          <a:stretch/>
        </p:blipFill>
        <p:spPr>
          <a:xfrm>
            <a:off x="6432271" y="361701"/>
            <a:ext cx="5360592" cy="648948"/>
          </a:xfrm>
          <a:prstGeom prst="rect">
            <a:avLst/>
          </a:prstGeom>
        </p:spPr>
      </p:pic>
      <p:cxnSp>
        <p:nvCxnSpPr>
          <p:cNvPr id="8" name="Google Shape;144;p7">
            <a:extLst>
              <a:ext uri="{FF2B5EF4-FFF2-40B4-BE49-F238E27FC236}">
                <a16:creationId xmlns:a16="http://schemas.microsoft.com/office/drawing/2014/main" id="{7F1BE6F4-F8EA-DA19-D15A-B6EA5F2CE619}"/>
              </a:ext>
            </a:extLst>
          </p:cNvPr>
          <p:cNvCxnSpPr/>
          <p:nvPr/>
        </p:nvCxnSpPr>
        <p:spPr>
          <a:xfrm>
            <a:off x="0" y="1475211"/>
            <a:ext cx="6009861" cy="0"/>
          </a:xfrm>
          <a:prstGeom prst="straightConnector1">
            <a:avLst/>
          </a:prstGeom>
          <a:noFill/>
          <a:ln w="38100" cap="flat" cmpd="sng">
            <a:solidFill>
              <a:srgbClr val="B7903D"/>
            </a:solidFill>
            <a:prstDash val="solid"/>
            <a:miter lim="800000"/>
            <a:headEnd type="none" w="sm" len="sm"/>
            <a:tailEnd type="none" w="sm" len="sm"/>
          </a:ln>
        </p:spPr>
      </p:cxnSp>
      <p:sp>
        <p:nvSpPr>
          <p:cNvPr id="4" name="Marcador de número de diapositiva 3">
            <a:extLst>
              <a:ext uri="{FF2B5EF4-FFF2-40B4-BE49-F238E27FC236}">
                <a16:creationId xmlns:a16="http://schemas.microsoft.com/office/drawing/2014/main" id="{CE5534A3-CC6D-E751-8DE1-8EF2C2D0BD0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33</a:t>
            </a:fld>
            <a:endParaRPr lang="es-MX"/>
          </a:p>
        </p:txBody>
      </p:sp>
      <p:sp>
        <p:nvSpPr>
          <p:cNvPr id="2" name="CuadroTexto 1">
            <a:extLst>
              <a:ext uri="{FF2B5EF4-FFF2-40B4-BE49-F238E27FC236}">
                <a16:creationId xmlns:a16="http://schemas.microsoft.com/office/drawing/2014/main" id="{448D0B64-2699-773B-11CA-C10306E6D6FD}"/>
              </a:ext>
            </a:extLst>
          </p:cNvPr>
          <p:cNvSpPr txBox="1"/>
          <p:nvPr/>
        </p:nvSpPr>
        <p:spPr>
          <a:xfrm>
            <a:off x="187183" y="1091749"/>
            <a:ext cx="5822678" cy="369332"/>
          </a:xfrm>
          <a:prstGeom prst="rect">
            <a:avLst/>
          </a:prstGeom>
          <a:noFill/>
        </p:spPr>
        <p:txBody>
          <a:bodyPr wrap="square">
            <a:spAutoFit/>
          </a:bodyPr>
          <a:lstStyle/>
          <a:p>
            <a:r>
              <a:rPr lang="es-MX" sz="1800" b="1" dirty="0">
                <a:solidFill>
                  <a:srgbClr val="691932"/>
                </a:solidFill>
                <a:latin typeface="Noto Sans" panose="020B0502040504020204" pitchFamily="34" charset="0"/>
                <a:ea typeface="Noto Sans" panose="020B0502040504020204" pitchFamily="34" charset="0"/>
                <a:cs typeface="Noto Sans" panose="020B0502040504020204" pitchFamily="34" charset="0"/>
              </a:rPr>
              <a:t>15. Carta postulación</a:t>
            </a:r>
          </a:p>
        </p:txBody>
      </p:sp>
      <p:sp>
        <p:nvSpPr>
          <p:cNvPr id="11" name="CuadroTexto 10">
            <a:extLst>
              <a:ext uri="{FF2B5EF4-FFF2-40B4-BE49-F238E27FC236}">
                <a16:creationId xmlns:a16="http://schemas.microsoft.com/office/drawing/2014/main" id="{230424C4-4AAB-4B18-9C57-781771F0D0C0}"/>
              </a:ext>
            </a:extLst>
          </p:cNvPr>
          <p:cNvSpPr txBox="1"/>
          <p:nvPr/>
        </p:nvSpPr>
        <p:spPr>
          <a:xfrm>
            <a:off x="283802" y="2259449"/>
            <a:ext cx="3703715" cy="1169551"/>
          </a:xfrm>
          <a:prstGeom prst="rect">
            <a:avLst/>
          </a:prstGeom>
          <a:noFill/>
        </p:spPr>
        <p:txBody>
          <a:bodyPr wrap="square">
            <a:spAutoFit/>
          </a:bodyPr>
          <a:lstStyle/>
          <a:p>
            <a:pPr marL="285750" indent="-285750" algn="just">
              <a:buFont typeface="Wingdings" panose="05000000000000000000" pitchFamily="2" charset="2"/>
              <a:buChar char="v"/>
            </a:pPr>
            <a:r>
              <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Al ser firmada la carta por </a:t>
            </a:r>
            <a:r>
              <a:rPr lang="es-MX" dirty="0">
                <a:latin typeface="Noto Sans" panose="020B0502040504020204" pitchFamily="34" charset="0"/>
                <a:ea typeface="Noto Sans" panose="020B0502040504020204" pitchFamily="34" charset="0"/>
                <a:cs typeface="Noto Sans" panose="020B0502040504020204" pitchFamily="34" charset="0"/>
              </a:rPr>
              <a:t>la persona</a:t>
            </a:r>
            <a:r>
              <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 Representante Legal se actualizará con la cadena de la firma y se habilitará el botón </a:t>
            </a:r>
            <a:r>
              <a:rPr lang="es-MX" sz="1400" b="1"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Descargar carta de postulación</a:t>
            </a:r>
            <a:r>
              <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 </a:t>
            </a:r>
            <a:endParaRPr lang="es-MX" dirty="0">
              <a:latin typeface="Noto Sans" panose="020B0502040504020204" pitchFamily="34" charset="0"/>
              <a:ea typeface="Noto Sans" panose="020B0502040504020204" pitchFamily="34" charset="0"/>
              <a:cs typeface="Noto Sans" panose="020B0502040504020204" pitchFamily="34" charset="0"/>
            </a:endParaRPr>
          </a:p>
        </p:txBody>
      </p:sp>
      <p:pic>
        <p:nvPicPr>
          <p:cNvPr id="10" name="Imagen 9">
            <a:extLst>
              <a:ext uri="{FF2B5EF4-FFF2-40B4-BE49-F238E27FC236}">
                <a16:creationId xmlns:a16="http://schemas.microsoft.com/office/drawing/2014/main" id="{480CDBF8-D011-42B0-8A2A-33FCA4730F64}"/>
              </a:ext>
            </a:extLst>
          </p:cNvPr>
          <p:cNvPicPr>
            <a:picLocks noChangeAspect="1"/>
          </p:cNvPicPr>
          <p:nvPr/>
        </p:nvPicPr>
        <p:blipFill rotWithShape="1">
          <a:blip r:embed="rId5"/>
          <a:srcRect t="15666" r="29361"/>
          <a:stretch/>
        </p:blipFill>
        <p:spPr>
          <a:xfrm>
            <a:off x="3987518" y="1566249"/>
            <a:ext cx="8155176" cy="4537424"/>
          </a:xfrm>
          <a:prstGeom prst="rect">
            <a:avLst/>
          </a:prstGeom>
        </p:spPr>
      </p:pic>
      <p:sp>
        <p:nvSpPr>
          <p:cNvPr id="13" name="CuadroTexto 12">
            <a:extLst>
              <a:ext uri="{FF2B5EF4-FFF2-40B4-BE49-F238E27FC236}">
                <a16:creationId xmlns:a16="http://schemas.microsoft.com/office/drawing/2014/main" id="{41FEBD61-9650-4302-B2AB-33DDCDF83540}"/>
              </a:ext>
            </a:extLst>
          </p:cNvPr>
          <p:cNvSpPr txBox="1"/>
          <p:nvPr/>
        </p:nvSpPr>
        <p:spPr>
          <a:xfrm>
            <a:off x="283802" y="4040312"/>
            <a:ext cx="3703715" cy="954107"/>
          </a:xfrm>
          <a:prstGeom prst="rect">
            <a:avLst/>
          </a:prstGeom>
          <a:noFill/>
        </p:spPr>
        <p:txBody>
          <a:bodyPr wrap="square">
            <a:spAutoFit/>
          </a:bodyPr>
          <a:lstStyle/>
          <a:p>
            <a:pPr marL="285750" indent="-285750" algn="just">
              <a:buFont typeface="Wingdings" panose="05000000000000000000" pitchFamily="2" charset="2"/>
              <a:buChar char="v"/>
            </a:pPr>
            <a:r>
              <a:rPr lang="es-MX" sz="1400" b="0" i="0" u="none" strike="noStrike" baseline="0" dirty="0">
                <a:solidFill>
                  <a:srgbClr val="000000"/>
                </a:solidFill>
                <a:latin typeface="Montserrat" panose="00000500000000000000" pitchFamily="2" charset="0"/>
              </a:rPr>
              <a:t>Al dar clic en el botón </a:t>
            </a:r>
            <a:r>
              <a:rPr lang="es-MX" sz="1400" b="1" i="0" u="none" strike="noStrike" baseline="0" dirty="0">
                <a:solidFill>
                  <a:srgbClr val="000000"/>
                </a:solidFill>
                <a:latin typeface="Montserrat" panose="00000500000000000000" pitchFamily="2" charset="0"/>
              </a:rPr>
              <a:t>Descargar carta de postulación </a:t>
            </a:r>
            <a:r>
              <a:rPr lang="es-MX" sz="1400" b="0" i="0" u="none" strike="noStrike" baseline="0" dirty="0">
                <a:solidFill>
                  <a:srgbClr val="000000"/>
                </a:solidFill>
                <a:latin typeface="Montserrat" panose="00000500000000000000" pitchFamily="2" charset="0"/>
              </a:rPr>
              <a:t>se podrá descargar el PDF de la carta firmada. </a:t>
            </a:r>
            <a:endParaRPr lang="es-MX" dirty="0"/>
          </a:p>
        </p:txBody>
      </p:sp>
      <p:sp>
        <p:nvSpPr>
          <p:cNvPr id="5" name="Rectángulo 4">
            <a:extLst>
              <a:ext uri="{FF2B5EF4-FFF2-40B4-BE49-F238E27FC236}">
                <a16:creationId xmlns:a16="http://schemas.microsoft.com/office/drawing/2014/main" id="{C4D3E87B-992D-BB86-917D-AB2282EDE29F}"/>
              </a:ext>
            </a:extLst>
          </p:cNvPr>
          <p:cNvSpPr/>
          <p:nvPr/>
        </p:nvSpPr>
        <p:spPr>
          <a:xfrm>
            <a:off x="6898790" y="3237075"/>
            <a:ext cx="727128" cy="50930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 name="Rectángulo 5">
            <a:extLst>
              <a:ext uri="{FF2B5EF4-FFF2-40B4-BE49-F238E27FC236}">
                <a16:creationId xmlns:a16="http://schemas.microsoft.com/office/drawing/2014/main" id="{F1029FE2-A7A8-A47B-6FF3-2F91BD4C0012}"/>
              </a:ext>
            </a:extLst>
          </p:cNvPr>
          <p:cNvSpPr/>
          <p:nvPr/>
        </p:nvSpPr>
        <p:spPr>
          <a:xfrm>
            <a:off x="10537189" y="3299801"/>
            <a:ext cx="1255673" cy="6596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9993224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a:extLst>
            <a:ext uri="{FF2B5EF4-FFF2-40B4-BE49-F238E27FC236}">
              <a16:creationId xmlns:a16="http://schemas.microsoft.com/office/drawing/2014/main" id="{D7D02321-9852-846B-6D13-6F0A3F86539E}"/>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19D7CE1F-82C1-F306-4FD9-F85AE2CA886E}"/>
              </a:ext>
            </a:extLst>
          </p:cNvPr>
          <p:cNvPicPr>
            <a:picLocks noChangeAspect="1"/>
          </p:cNvPicPr>
          <p:nvPr/>
        </p:nvPicPr>
        <p:blipFill>
          <a:blip r:embed="rId4"/>
          <a:srcRect/>
          <a:stretch/>
        </p:blipFill>
        <p:spPr>
          <a:xfrm>
            <a:off x="6432271" y="361701"/>
            <a:ext cx="5360592" cy="648948"/>
          </a:xfrm>
          <a:prstGeom prst="rect">
            <a:avLst/>
          </a:prstGeom>
        </p:spPr>
      </p:pic>
      <p:cxnSp>
        <p:nvCxnSpPr>
          <p:cNvPr id="8" name="Google Shape;144;p7">
            <a:extLst>
              <a:ext uri="{FF2B5EF4-FFF2-40B4-BE49-F238E27FC236}">
                <a16:creationId xmlns:a16="http://schemas.microsoft.com/office/drawing/2014/main" id="{A22CBAE1-63AA-AA59-2F7F-613CE14758EA}"/>
              </a:ext>
            </a:extLst>
          </p:cNvPr>
          <p:cNvCxnSpPr/>
          <p:nvPr/>
        </p:nvCxnSpPr>
        <p:spPr>
          <a:xfrm>
            <a:off x="0" y="1475211"/>
            <a:ext cx="6009861" cy="0"/>
          </a:xfrm>
          <a:prstGeom prst="straightConnector1">
            <a:avLst/>
          </a:prstGeom>
          <a:noFill/>
          <a:ln w="38100" cap="flat" cmpd="sng">
            <a:solidFill>
              <a:srgbClr val="B7903D"/>
            </a:solidFill>
            <a:prstDash val="solid"/>
            <a:miter lim="800000"/>
            <a:headEnd type="none" w="sm" len="sm"/>
            <a:tailEnd type="none" w="sm" len="sm"/>
          </a:ln>
        </p:spPr>
      </p:cxnSp>
      <p:sp>
        <p:nvSpPr>
          <p:cNvPr id="10" name="CuadroTexto 9">
            <a:extLst>
              <a:ext uri="{FF2B5EF4-FFF2-40B4-BE49-F238E27FC236}">
                <a16:creationId xmlns:a16="http://schemas.microsoft.com/office/drawing/2014/main" id="{DD2B2294-1905-D0DE-C90E-A7CAA41B3005}"/>
              </a:ext>
            </a:extLst>
          </p:cNvPr>
          <p:cNvSpPr txBox="1"/>
          <p:nvPr/>
        </p:nvSpPr>
        <p:spPr>
          <a:xfrm>
            <a:off x="187183" y="1091749"/>
            <a:ext cx="5822678" cy="369332"/>
          </a:xfrm>
          <a:prstGeom prst="rect">
            <a:avLst/>
          </a:prstGeom>
          <a:noFill/>
        </p:spPr>
        <p:txBody>
          <a:bodyPr wrap="square">
            <a:spAutoFit/>
          </a:bodyPr>
          <a:lstStyle/>
          <a:p>
            <a:r>
              <a:rPr lang="es-MX" sz="1800" b="1" dirty="0">
                <a:solidFill>
                  <a:srgbClr val="691932"/>
                </a:solidFill>
                <a:latin typeface="Noto Sans" panose="020B0502040504020204" pitchFamily="34" charset="0"/>
                <a:ea typeface="Noto Sans" panose="020B0502040504020204" pitchFamily="34" charset="0"/>
                <a:cs typeface="Noto Sans" panose="020B0502040504020204" pitchFamily="34" charset="0"/>
              </a:rPr>
              <a:t>16. Envío de la solicitud</a:t>
            </a:r>
          </a:p>
        </p:txBody>
      </p:sp>
      <p:sp>
        <p:nvSpPr>
          <p:cNvPr id="4" name="Marcador de número de diapositiva 3">
            <a:extLst>
              <a:ext uri="{FF2B5EF4-FFF2-40B4-BE49-F238E27FC236}">
                <a16:creationId xmlns:a16="http://schemas.microsoft.com/office/drawing/2014/main" id="{66471640-842D-564F-CA81-C8AD9F6B58B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34</a:t>
            </a:fld>
            <a:endParaRPr lang="es-MX"/>
          </a:p>
        </p:txBody>
      </p:sp>
      <p:sp>
        <p:nvSpPr>
          <p:cNvPr id="9" name="CuadroTexto 8">
            <a:extLst>
              <a:ext uri="{FF2B5EF4-FFF2-40B4-BE49-F238E27FC236}">
                <a16:creationId xmlns:a16="http://schemas.microsoft.com/office/drawing/2014/main" id="{021EA9AF-0C2C-4843-AAF1-D51172877323}"/>
              </a:ext>
            </a:extLst>
          </p:cNvPr>
          <p:cNvSpPr txBox="1"/>
          <p:nvPr/>
        </p:nvSpPr>
        <p:spPr>
          <a:xfrm>
            <a:off x="637309" y="1760455"/>
            <a:ext cx="10557164" cy="738664"/>
          </a:xfrm>
          <a:prstGeom prst="rect">
            <a:avLst/>
          </a:prstGeom>
          <a:noFill/>
        </p:spPr>
        <p:txBody>
          <a:bodyPr wrap="square">
            <a:spAutoFit/>
          </a:bodyPr>
          <a:lstStyle/>
          <a:p>
            <a:pPr marL="285750" indent="-285750" algn="just">
              <a:buFont typeface="Wingdings" panose="05000000000000000000" pitchFamily="2" charset="2"/>
              <a:buChar char="v"/>
            </a:pPr>
            <a:r>
              <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Para enviar su solicitud es importante que la Carta de Postulación haya sido firmada por la persona Representante Legal de la institución proponente, de lo contrario se le mostrará un mensaje que indica “La </a:t>
            </a:r>
            <a:r>
              <a:rPr lang="es-MX" dirty="0">
                <a:latin typeface="Noto Sans" panose="020B0502040504020204" pitchFamily="34" charset="0"/>
                <a:ea typeface="Noto Sans" panose="020B0502040504020204" pitchFamily="34" charset="0"/>
                <a:cs typeface="Noto Sans" panose="020B0502040504020204" pitchFamily="34" charset="0"/>
              </a:rPr>
              <a:t>c</a:t>
            </a:r>
            <a:r>
              <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arta de postulación se encuentra en proceso de firma” </a:t>
            </a:r>
            <a:endParaRPr lang="es-MX" dirty="0">
              <a:latin typeface="Noto Sans" panose="020B0502040504020204" pitchFamily="34" charset="0"/>
              <a:ea typeface="Noto Sans" panose="020B0502040504020204" pitchFamily="34" charset="0"/>
              <a:cs typeface="Noto Sans" panose="020B0502040504020204" pitchFamily="34" charset="0"/>
            </a:endParaRPr>
          </a:p>
        </p:txBody>
      </p:sp>
      <p:sp>
        <p:nvSpPr>
          <p:cNvPr id="11" name="CuadroTexto 10">
            <a:extLst>
              <a:ext uri="{FF2B5EF4-FFF2-40B4-BE49-F238E27FC236}">
                <a16:creationId xmlns:a16="http://schemas.microsoft.com/office/drawing/2014/main" id="{5FA9A06E-249F-4A3F-8111-6EBB6E2FCAC1}"/>
              </a:ext>
            </a:extLst>
          </p:cNvPr>
          <p:cNvSpPr txBox="1"/>
          <p:nvPr/>
        </p:nvSpPr>
        <p:spPr>
          <a:xfrm>
            <a:off x="637309" y="2497976"/>
            <a:ext cx="3679197" cy="1384995"/>
          </a:xfrm>
          <a:prstGeom prst="rect">
            <a:avLst/>
          </a:prstGeom>
          <a:noFill/>
        </p:spPr>
        <p:txBody>
          <a:bodyPr wrap="square">
            <a:spAutoFit/>
          </a:bodyPr>
          <a:lstStyle/>
          <a:p>
            <a:pPr marL="285750" indent="-285750" algn="just">
              <a:buFont typeface="Wingdings" panose="05000000000000000000" pitchFamily="2" charset="2"/>
              <a:buChar char="v"/>
            </a:pPr>
            <a:r>
              <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Una vez que </a:t>
            </a:r>
            <a:r>
              <a:rPr lang="es-MX" dirty="0">
                <a:latin typeface="Noto Sans" panose="020B0502040504020204" pitchFamily="34" charset="0"/>
                <a:ea typeface="Noto Sans" panose="020B0502040504020204" pitchFamily="34" charset="0"/>
                <a:cs typeface="Noto Sans" panose="020B0502040504020204" pitchFamily="34" charset="0"/>
              </a:rPr>
              <a:t>la persona</a:t>
            </a:r>
            <a:r>
              <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 Representante Legal haya firmado la Carta </a:t>
            </a:r>
            <a:r>
              <a:rPr lang="es-MX" dirty="0">
                <a:latin typeface="Noto Sans" panose="020B0502040504020204" pitchFamily="34" charset="0"/>
                <a:ea typeface="Noto Sans" panose="020B0502040504020204" pitchFamily="34" charset="0"/>
                <a:cs typeface="Noto Sans" panose="020B0502040504020204" pitchFamily="34" charset="0"/>
              </a:rPr>
              <a:t>P</a:t>
            </a:r>
            <a:r>
              <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ostulación, se mostrara mensaje: “La carta postulación ha sido firmada”, puede proceder con el envío. </a:t>
            </a:r>
            <a:endParaRPr lang="es-MX" dirty="0">
              <a:latin typeface="Noto Sans" panose="020B0502040504020204" pitchFamily="34" charset="0"/>
              <a:ea typeface="Noto Sans" panose="020B0502040504020204" pitchFamily="34" charset="0"/>
              <a:cs typeface="Noto Sans" panose="020B0502040504020204" pitchFamily="34" charset="0"/>
            </a:endParaRPr>
          </a:p>
        </p:txBody>
      </p:sp>
      <p:sp>
        <p:nvSpPr>
          <p:cNvPr id="14" name="CuadroTexto 13">
            <a:extLst>
              <a:ext uri="{FF2B5EF4-FFF2-40B4-BE49-F238E27FC236}">
                <a16:creationId xmlns:a16="http://schemas.microsoft.com/office/drawing/2014/main" id="{73D063EE-BB40-4EE2-B7BD-ABA7C81119DD}"/>
              </a:ext>
            </a:extLst>
          </p:cNvPr>
          <p:cNvSpPr txBox="1"/>
          <p:nvPr/>
        </p:nvSpPr>
        <p:spPr>
          <a:xfrm>
            <a:off x="637309" y="4097272"/>
            <a:ext cx="3679197" cy="954107"/>
          </a:xfrm>
          <a:prstGeom prst="rect">
            <a:avLst/>
          </a:prstGeom>
          <a:noFill/>
        </p:spPr>
        <p:txBody>
          <a:bodyPr wrap="square">
            <a:spAutoFit/>
          </a:bodyPr>
          <a:lstStyle/>
          <a:p>
            <a:pPr marL="285750" indent="-285750" algn="just">
              <a:buFont typeface="Wingdings" panose="05000000000000000000" pitchFamily="2" charset="2"/>
              <a:buChar char="v"/>
            </a:pPr>
            <a:r>
              <a:rPr lang="es-MX" dirty="0">
                <a:latin typeface="Noto Sans" panose="020B0502040504020204" pitchFamily="34" charset="0"/>
                <a:ea typeface="Noto Sans" panose="020B0502040504020204" pitchFamily="34" charset="0"/>
                <a:cs typeface="Noto Sans" panose="020B0502040504020204" pitchFamily="34" charset="0"/>
              </a:rPr>
              <a:t>Para enviar la solicitud debe confirmar los términos y condiciones de la Convocatoria y se activará el botón Enviar.</a:t>
            </a:r>
          </a:p>
        </p:txBody>
      </p:sp>
      <p:pic>
        <p:nvPicPr>
          <p:cNvPr id="16" name="Imagen 15">
            <a:extLst>
              <a:ext uri="{FF2B5EF4-FFF2-40B4-BE49-F238E27FC236}">
                <a16:creationId xmlns:a16="http://schemas.microsoft.com/office/drawing/2014/main" id="{14FD8B03-DE3C-4D2C-99F8-DA56D1E92020}"/>
              </a:ext>
            </a:extLst>
          </p:cNvPr>
          <p:cNvPicPr>
            <a:picLocks noChangeAspect="1"/>
          </p:cNvPicPr>
          <p:nvPr/>
        </p:nvPicPr>
        <p:blipFill rotWithShape="1">
          <a:blip r:embed="rId5"/>
          <a:srcRect l="16461" t="16612" r="27286" b="34417"/>
          <a:stretch/>
        </p:blipFill>
        <p:spPr>
          <a:xfrm>
            <a:off x="4270593" y="2283675"/>
            <a:ext cx="7838797" cy="3766747"/>
          </a:xfrm>
          <a:prstGeom prst="rect">
            <a:avLst/>
          </a:prstGeom>
        </p:spPr>
      </p:pic>
    </p:spTree>
    <p:extLst>
      <p:ext uri="{BB962C8B-B14F-4D97-AF65-F5344CB8AC3E}">
        <p14:creationId xmlns:p14="http://schemas.microsoft.com/office/powerpoint/2010/main" val="7866341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a:extLst>
            <a:ext uri="{FF2B5EF4-FFF2-40B4-BE49-F238E27FC236}">
              <a16:creationId xmlns:a16="http://schemas.microsoft.com/office/drawing/2014/main" id="{D7D02321-9852-846B-6D13-6F0A3F86539E}"/>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19D7CE1F-82C1-F306-4FD9-F85AE2CA886E}"/>
              </a:ext>
            </a:extLst>
          </p:cNvPr>
          <p:cNvPicPr>
            <a:picLocks noChangeAspect="1"/>
          </p:cNvPicPr>
          <p:nvPr/>
        </p:nvPicPr>
        <p:blipFill>
          <a:blip r:embed="rId4"/>
          <a:srcRect/>
          <a:stretch/>
        </p:blipFill>
        <p:spPr>
          <a:xfrm>
            <a:off x="6432271" y="361701"/>
            <a:ext cx="5360592" cy="648948"/>
          </a:xfrm>
          <a:prstGeom prst="rect">
            <a:avLst/>
          </a:prstGeom>
        </p:spPr>
      </p:pic>
      <p:cxnSp>
        <p:nvCxnSpPr>
          <p:cNvPr id="8" name="Google Shape;144;p7">
            <a:extLst>
              <a:ext uri="{FF2B5EF4-FFF2-40B4-BE49-F238E27FC236}">
                <a16:creationId xmlns:a16="http://schemas.microsoft.com/office/drawing/2014/main" id="{A22CBAE1-63AA-AA59-2F7F-613CE14758EA}"/>
              </a:ext>
            </a:extLst>
          </p:cNvPr>
          <p:cNvCxnSpPr/>
          <p:nvPr/>
        </p:nvCxnSpPr>
        <p:spPr>
          <a:xfrm>
            <a:off x="0" y="1475211"/>
            <a:ext cx="6009861" cy="0"/>
          </a:xfrm>
          <a:prstGeom prst="straightConnector1">
            <a:avLst/>
          </a:prstGeom>
          <a:noFill/>
          <a:ln w="38100" cap="flat" cmpd="sng">
            <a:solidFill>
              <a:srgbClr val="B7903D"/>
            </a:solidFill>
            <a:prstDash val="solid"/>
            <a:miter lim="800000"/>
            <a:headEnd type="none" w="sm" len="sm"/>
            <a:tailEnd type="none" w="sm" len="sm"/>
          </a:ln>
        </p:spPr>
      </p:cxnSp>
      <p:sp>
        <p:nvSpPr>
          <p:cNvPr id="10" name="CuadroTexto 9">
            <a:extLst>
              <a:ext uri="{FF2B5EF4-FFF2-40B4-BE49-F238E27FC236}">
                <a16:creationId xmlns:a16="http://schemas.microsoft.com/office/drawing/2014/main" id="{DD2B2294-1905-D0DE-C90E-A7CAA41B3005}"/>
              </a:ext>
            </a:extLst>
          </p:cNvPr>
          <p:cNvSpPr txBox="1"/>
          <p:nvPr/>
        </p:nvSpPr>
        <p:spPr>
          <a:xfrm>
            <a:off x="187183" y="1091749"/>
            <a:ext cx="5822678" cy="369332"/>
          </a:xfrm>
          <a:prstGeom prst="rect">
            <a:avLst/>
          </a:prstGeom>
          <a:noFill/>
        </p:spPr>
        <p:txBody>
          <a:bodyPr wrap="square">
            <a:spAutoFit/>
          </a:bodyPr>
          <a:lstStyle/>
          <a:p>
            <a:r>
              <a:rPr lang="es-MX" sz="1800" b="1" dirty="0">
                <a:solidFill>
                  <a:srgbClr val="691932"/>
                </a:solidFill>
                <a:latin typeface="Noto Sans" panose="020B0502040504020204" pitchFamily="34" charset="0"/>
                <a:ea typeface="Noto Sans" panose="020B0502040504020204" pitchFamily="34" charset="0"/>
                <a:cs typeface="Noto Sans" panose="020B0502040504020204" pitchFamily="34" charset="0"/>
              </a:rPr>
              <a:t>16. Envío de la solicitud</a:t>
            </a:r>
          </a:p>
        </p:txBody>
      </p:sp>
      <p:sp>
        <p:nvSpPr>
          <p:cNvPr id="4" name="Marcador de número de diapositiva 3">
            <a:extLst>
              <a:ext uri="{FF2B5EF4-FFF2-40B4-BE49-F238E27FC236}">
                <a16:creationId xmlns:a16="http://schemas.microsoft.com/office/drawing/2014/main" id="{66471640-842D-564F-CA81-C8AD9F6B58B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35</a:t>
            </a:fld>
            <a:endParaRPr lang="es-MX"/>
          </a:p>
        </p:txBody>
      </p:sp>
      <p:sp>
        <p:nvSpPr>
          <p:cNvPr id="18" name="CuadroTexto 17">
            <a:extLst>
              <a:ext uri="{FF2B5EF4-FFF2-40B4-BE49-F238E27FC236}">
                <a16:creationId xmlns:a16="http://schemas.microsoft.com/office/drawing/2014/main" id="{CB4CDF49-BAC8-451C-84C2-EABB3A6AF348}"/>
              </a:ext>
            </a:extLst>
          </p:cNvPr>
          <p:cNvSpPr txBox="1"/>
          <p:nvPr/>
        </p:nvSpPr>
        <p:spPr>
          <a:xfrm>
            <a:off x="258296" y="1857482"/>
            <a:ext cx="3189805" cy="307777"/>
          </a:xfrm>
          <a:prstGeom prst="rect">
            <a:avLst/>
          </a:prstGeom>
          <a:noFill/>
        </p:spPr>
        <p:txBody>
          <a:bodyPr wrap="square">
            <a:spAutoFit/>
          </a:bodyPr>
          <a:lstStyle/>
          <a:p>
            <a:pPr marL="285750" indent="-285750">
              <a:buFont typeface="Wingdings" panose="05000000000000000000" pitchFamily="2" charset="2"/>
              <a:buChar char="v"/>
            </a:pPr>
            <a:r>
              <a:rPr lang="es-MX" dirty="0">
                <a:latin typeface="Noto Sans" panose="020B0502040504020204" pitchFamily="34" charset="0"/>
                <a:ea typeface="Noto Sans" panose="020B0502040504020204" pitchFamily="34" charset="0"/>
                <a:cs typeface="Noto Sans" panose="020B0502040504020204" pitchFamily="34" charset="0"/>
              </a:rPr>
              <a:t>Mensaje de confirmación</a:t>
            </a:r>
          </a:p>
        </p:txBody>
      </p:sp>
      <p:pic>
        <p:nvPicPr>
          <p:cNvPr id="5" name="Imagen 4">
            <a:extLst>
              <a:ext uri="{FF2B5EF4-FFF2-40B4-BE49-F238E27FC236}">
                <a16:creationId xmlns:a16="http://schemas.microsoft.com/office/drawing/2014/main" id="{1A9A9890-C74E-4224-A098-A80EDCC97720}"/>
              </a:ext>
            </a:extLst>
          </p:cNvPr>
          <p:cNvPicPr>
            <a:picLocks noChangeAspect="1"/>
          </p:cNvPicPr>
          <p:nvPr/>
        </p:nvPicPr>
        <p:blipFill rotWithShape="1">
          <a:blip r:embed="rId5"/>
          <a:srcRect l="30698" t="29505" r="29541" b="26824"/>
          <a:stretch/>
        </p:blipFill>
        <p:spPr>
          <a:xfrm>
            <a:off x="4436307" y="1862692"/>
            <a:ext cx="7598699" cy="4000226"/>
          </a:xfrm>
          <a:prstGeom prst="rect">
            <a:avLst/>
          </a:prstGeom>
        </p:spPr>
      </p:pic>
      <p:sp>
        <p:nvSpPr>
          <p:cNvPr id="2" name="CuadroTexto 1">
            <a:extLst>
              <a:ext uri="{FF2B5EF4-FFF2-40B4-BE49-F238E27FC236}">
                <a16:creationId xmlns:a16="http://schemas.microsoft.com/office/drawing/2014/main" id="{0B5FBF79-1270-3222-C20B-20A4FFBB6715}"/>
              </a:ext>
            </a:extLst>
          </p:cNvPr>
          <p:cNvSpPr txBox="1"/>
          <p:nvPr/>
        </p:nvSpPr>
        <p:spPr>
          <a:xfrm>
            <a:off x="752399" y="2736502"/>
            <a:ext cx="3189805" cy="1384995"/>
          </a:xfrm>
          <a:prstGeom prst="rect">
            <a:avLst/>
          </a:prstGeom>
          <a:noFill/>
        </p:spPr>
        <p:txBody>
          <a:bodyPr wrap="square">
            <a:spAutoFit/>
          </a:bodyPr>
          <a:lstStyle/>
          <a:p>
            <a:pPr algn="just"/>
            <a:r>
              <a:rPr lang="es-MX" dirty="0">
                <a:latin typeface="Noto Sans" panose="020B0502040504020204" pitchFamily="34" charset="0"/>
                <a:ea typeface="Noto Sans" panose="020B0502040504020204" pitchFamily="34" charset="0"/>
                <a:cs typeface="Noto Sans" panose="020B0502040504020204" pitchFamily="34" charset="0"/>
              </a:rPr>
              <a:t>Una vez enviada su solicitud, no podrá hacer modificación alguna, por lo que se le recomienda revisar su información. Si está usted seguro oprima el botón "Enviar" o “Cancelar” según se requiera.</a:t>
            </a:r>
          </a:p>
        </p:txBody>
      </p:sp>
    </p:spTree>
    <p:extLst>
      <p:ext uri="{BB962C8B-B14F-4D97-AF65-F5344CB8AC3E}">
        <p14:creationId xmlns:p14="http://schemas.microsoft.com/office/powerpoint/2010/main" val="19799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a:extLst>
            <a:ext uri="{FF2B5EF4-FFF2-40B4-BE49-F238E27FC236}">
              <a16:creationId xmlns:a16="http://schemas.microsoft.com/office/drawing/2014/main" id="{D7D02321-9852-846B-6D13-6F0A3F86539E}"/>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19D7CE1F-82C1-F306-4FD9-F85AE2CA886E}"/>
              </a:ext>
            </a:extLst>
          </p:cNvPr>
          <p:cNvPicPr>
            <a:picLocks noChangeAspect="1"/>
          </p:cNvPicPr>
          <p:nvPr/>
        </p:nvPicPr>
        <p:blipFill>
          <a:blip r:embed="rId4"/>
          <a:srcRect/>
          <a:stretch/>
        </p:blipFill>
        <p:spPr>
          <a:xfrm>
            <a:off x="6432271" y="361701"/>
            <a:ext cx="5360592" cy="648948"/>
          </a:xfrm>
          <a:prstGeom prst="rect">
            <a:avLst/>
          </a:prstGeom>
        </p:spPr>
      </p:pic>
      <p:cxnSp>
        <p:nvCxnSpPr>
          <p:cNvPr id="8" name="Google Shape;144;p7">
            <a:extLst>
              <a:ext uri="{FF2B5EF4-FFF2-40B4-BE49-F238E27FC236}">
                <a16:creationId xmlns:a16="http://schemas.microsoft.com/office/drawing/2014/main" id="{A22CBAE1-63AA-AA59-2F7F-613CE14758EA}"/>
              </a:ext>
            </a:extLst>
          </p:cNvPr>
          <p:cNvCxnSpPr/>
          <p:nvPr/>
        </p:nvCxnSpPr>
        <p:spPr>
          <a:xfrm>
            <a:off x="0" y="1475211"/>
            <a:ext cx="6009861" cy="0"/>
          </a:xfrm>
          <a:prstGeom prst="straightConnector1">
            <a:avLst/>
          </a:prstGeom>
          <a:noFill/>
          <a:ln w="38100" cap="flat" cmpd="sng">
            <a:solidFill>
              <a:srgbClr val="B7903D"/>
            </a:solidFill>
            <a:prstDash val="solid"/>
            <a:miter lim="800000"/>
            <a:headEnd type="none" w="sm" len="sm"/>
            <a:tailEnd type="none" w="sm" len="sm"/>
          </a:ln>
        </p:spPr>
      </p:cxnSp>
      <p:sp>
        <p:nvSpPr>
          <p:cNvPr id="10" name="CuadroTexto 9">
            <a:extLst>
              <a:ext uri="{FF2B5EF4-FFF2-40B4-BE49-F238E27FC236}">
                <a16:creationId xmlns:a16="http://schemas.microsoft.com/office/drawing/2014/main" id="{DD2B2294-1905-D0DE-C90E-A7CAA41B3005}"/>
              </a:ext>
            </a:extLst>
          </p:cNvPr>
          <p:cNvSpPr txBox="1"/>
          <p:nvPr/>
        </p:nvSpPr>
        <p:spPr>
          <a:xfrm>
            <a:off x="187183" y="1091749"/>
            <a:ext cx="5822678" cy="369332"/>
          </a:xfrm>
          <a:prstGeom prst="rect">
            <a:avLst/>
          </a:prstGeom>
          <a:noFill/>
        </p:spPr>
        <p:txBody>
          <a:bodyPr wrap="square">
            <a:spAutoFit/>
          </a:bodyPr>
          <a:lstStyle/>
          <a:p>
            <a:r>
              <a:rPr lang="es-MX" sz="1800" b="1" dirty="0">
                <a:solidFill>
                  <a:srgbClr val="691932"/>
                </a:solidFill>
                <a:latin typeface="Noto Sans" panose="020B0502040504020204" pitchFamily="34" charset="0"/>
                <a:ea typeface="Noto Sans" panose="020B0502040504020204" pitchFamily="34" charset="0"/>
                <a:cs typeface="Noto Sans" panose="020B0502040504020204" pitchFamily="34" charset="0"/>
              </a:rPr>
              <a:t>16. Envío de la solicitud</a:t>
            </a:r>
          </a:p>
        </p:txBody>
      </p:sp>
      <p:sp>
        <p:nvSpPr>
          <p:cNvPr id="4" name="Marcador de número de diapositiva 3">
            <a:extLst>
              <a:ext uri="{FF2B5EF4-FFF2-40B4-BE49-F238E27FC236}">
                <a16:creationId xmlns:a16="http://schemas.microsoft.com/office/drawing/2014/main" id="{66471640-842D-564F-CA81-C8AD9F6B58B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36</a:t>
            </a:fld>
            <a:endParaRPr lang="es-MX"/>
          </a:p>
        </p:txBody>
      </p:sp>
      <p:sp>
        <p:nvSpPr>
          <p:cNvPr id="9" name="CuadroTexto 8">
            <a:extLst>
              <a:ext uri="{FF2B5EF4-FFF2-40B4-BE49-F238E27FC236}">
                <a16:creationId xmlns:a16="http://schemas.microsoft.com/office/drawing/2014/main" id="{EC85395A-3ADD-4C42-AE37-AF82C163D897}"/>
              </a:ext>
            </a:extLst>
          </p:cNvPr>
          <p:cNvSpPr txBox="1"/>
          <p:nvPr/>
        </p:nvSpPr>
        <p:spPr>
          <a:xfrm>
            <a:off x="399137" y="2762140"/>
            <a:ext cx="3890001" cy="1600438"/>
          </a:xfrm>
          <a:prstGeom prst="rect">
            <a:avLst/>
          </a:prstGeom>
          <a:noFill/>
        </p:spPr>
        <p:txBody>
          <a:bodyPr wrap="square">
            <a:spAutoFit/>
          </a:bodyPr>
          <a:lstStyle/>
          <a:p>
            <a:pPr algn="just"/>
            <a:r>
              <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Si falta información, el sistema envía en la pantalla una Notificación de validación con el detalle de la información faltante o también validaciones de información a modificar porque no cumple con los importes y porcentajes, señaladas en la Convocatoria. </a:t>
            </a:r>
            <a:endParaRPr lang="es-MX" dirty="0">
              <a:latin typeface="Noto Sans" panose="020B0502040504020204" pitchFamily="34" charset="0"/>
              <a:ea typeface="Noto Sans" panose="020B0502040504020204" pitchFamily="34" charset="0"/>
              <a:cs typeface="Noto Sans" panose="020B0502040504020204" pitchFamily="34" charset="0"/>
            </a:endParaRPr>
          </a:p>
        </p:txBody>
      </p:sp>
      <p:pic>
        <p:nvPicPr>
          <p:cNvPr id="7" name="Imagen 6">
            <a:extLst>
              <a:ext uri="{FF2B5EF4-FFF2-40B4-BE49-F238E27FC236}">
                <a16:creationId xmlns:a16="http://schemas.microsoft.com/office/drawing/2014/main" id="{4066964D-C1A1-4069-BEE5-14332689668A}"/>
              </a:ext>
            </a:extLst>
          </p:cNvPr>
          <p:cNvPicPr>
            <a:picLocks noChangeAspect="1"/>
          </p:cNvPicPr>
          <p:nvPr/>
        </p:nvPicPr>
        <p:blipFill rotWithShape="1">
          <a:blip r:embed="rId5"/>
          <a:srcRect l="16921" t="15948" r="27286"/>
          <a:stretch/>
        </p:blipFill>
        <p:spPr>
          <a:xfrm>
            <a:off x="4366901" y="1489342"/>
            <a:ext cx="7733944" cy="4722195"/>
          </a:xfrm>
          <a:prstGeom prst="rect">
            <a:avLst/>
          </a:prstGeom>
        </p:spPr>
      </p:pic>
      <p:sp>
        <p:nvSpPr>
          <p:cNvPr id="2" name="CuadroTexto 1">
            <a:extLst>
              <a:ext uri="{FF2B5EF4-FFF2-40B4-BE49-F238E27FC236}">
                <a16:creationId xmlns:a16="http://schemas.microsoft.com/office/drawing/2014/main" id="{A6F864A9-D245-1B55-F3C2-67636E27F810}"/>
              </a:ext>
            </a:extLst>
          </p:cNvPr>
          <p:cNvSpPr txBox="1"/>
          <p:nvPr/>
        </p:nvSpPr>
        <p:spPr>
          <a:xfrm>
            <a:off x="187183" y="1682416"/>
            <a:ext cx="3890001" cy="307777"/>
          </a:xfrm>
          <a:prstGeom prst="rect">
            <a:avLst/>
          </a:prstGeom>
          <a:noFill/>
        </p:spPr>
        <p:txBody>
          <a:bodyPr wrap="square">
            <a:spAutoFit/>
          </a:bodyPr>
          <a:lstStyle/>
          <a:p>
            <a:pPr marL="285750" indent="-285750" algn="just">
              <a:buFont typeface="Wingdings" panose="05000000000000000000" pitchFamily="2" charset="2"/>
              <a:buChar char="v"/>
            </a:pPr>
            <a:r>
              <a:rPr lang="es-MX" dirty="0">
                <a:latin typeface="Noto Sans" panose="020B0502040504020204" pitchFamily="34" charset="0"/>
                <a:ea typeface="Noto Sans" panose="020B0502040504020204" pitchFamily="34" charset="0"/>
                <a:cs typeface="Noto Sans" panose="020B0502040504020204" pitchFamily="34" charset="0"/>
              </a:rPr>
              <a:t>Notificación de validación</a:t>
            </a:r>
          </a:p>
        </p:txBody>
      </p:sp>
    </p:spTree>
    <p:extLst>
      <p:ext uri="{BB962C8B-B14F-4D97-AF65-F5344CB8AC3E}">
        <p14:creationId xmlns:p14="http://schemas.microsoft.com/office/powerpoint/2010/main" val="40100600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a:extLst>
            <a:ext uri="{FF2B5EF4-FFF2-40B4-BE49-F238E27FC236}">
              <a16:creationId xmlns:a16="http://schemas.microsoft.com/office/drawing/2014/main" id="{D7D02321-9852-846B-6D13-6F0A3F86539E}"/>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19D7CE1F-82C1-F306-4FD9-F85AE2CA886E}"/>
              </a:ext>
            </a:extLst>
          </p:cNvPr>
          <p:cNvPicPr>
            <a:picLocks noChangeAspect="1"/>
          </p:cNvPicPr>
          <p:nvPr/>
        </p:nvPicPr>
        <p:blipFill>
          <a:blip r:embed="rId4"/>
          <a:srcRect/>
          <a:stretch/>
        </p:blipFill>
        <p:spPr>
          <a:xfrm>
            <a:off x="6432271" y="361701"/>
            <a:ext cx="5360592" cy="648948"/>
          </a:xfrm>
          <a:prstGeom prst="rect">
            <a:avLst/>
          </a:prstGeom>
        </p:spPr>
      </p:pic>
      <p:cxnSp>
        <p:nvCxnSpPr>
          <p:cNvPr id="8" name="Google Shape;144;p7">
            <a:extLst>
              <a:ext uri="{FF2B5EF4-FFF2-40B4-BE49-F238E27FC236}">
                <a16:creationId xmlns:a16="http://schemas.microsoft.com/office/drawing/2014/main" id="{A22CBAE1-63AA-AA59-2F7F-613CE14758EA}"/>
              </a:ext>
            </a:extLst>
          </p:cNvPr>
          <p:cNvCxnSpPr/>
          <p:nvPr/>
        </p:nvCxnSpPr>
        <p:spPr>
          <a:xfrm>
            <a:off x="0" y="1475211"/>
            <a:ext cx="6009861" cy="0"/>
          </a:xfrm>
          <a:prstGeom prst="straightConnector1">
            <a:avLst/>
          </a:prstGeom>
          <a:noFill/>
          <a:ln w="38100" cap="flat" cmpd="sng">
            <a:solidFill>
              <a:srgbClr val="B7903D"/>
            </a:solidFill>
            <a:prstDash val="solid"/>
            <a:miter lim="800000"/>
            <a:headEnd type="none" w="sm" len="sm"/>
            <a:tailEnd type="none" w="sm" len="sm"/>
          </a:ln>
        </p:spPr>
      </p:cxnSp>
      <p:sp>
        <p:nvSpPr>
          <p:cNvPr id="10" name="CuadroTexto 9">
            <a:extLst>
              <a:ext uri="{FF2B5EF4-FFF2-40B4-BE49-F238E27FC236}">
                <a16:creationId xmlns:a16="http://schemas.microsoft.com/office/drawing/2014/main" id="{DD2B2294-1905-D0DE-C90E-A7CAA41B3005}"/>
              </a:ext>
            </a:extLst>
          </p:cNvPr>
          <p:cNvSpPr txBox="1"/>
          <p:nvPr/>
        </p:nvSpPr>
        <p:spPr>
          <a:xfrm>
            <a:off x="187183" y="1091749"/>
            <a:ext cx="5822678" cy="369332"/>
          </a:xfrm>
          <a:prstGeom prst="rect">
            <a:avLst/>
          </a:prstGeom>
          <a:noFill/>
        </p:spPr>
        <p:txBody>
          <a:bodyPr wrap="square">
            <a:spAutoFit/>
          </a:bodyPr>
          <a:lstStyle/>
          <a:p>
            <a:r>
              <a:rPr lang="es-MX" sz="1800" b="1" dirty="0">
                <a:solidFill>
                  <a:srgbClr val="691932"/>
                </a:solidFill>
                <a:latin typeface="Noto Sans" panose="020B0502040504020204" pitchFamily="34" charset="0"/>
                <a:ea typeface="Noto Sans" panose="020B0502040504020204" pitchFamily="34" charset="0"/>
                <a:cs typeface="Noto Sans" panose="020B0502040504020204" pitchFamily="34" charset="0"/>
              </a:rPr>
              <a:t>17. Descargar solicitud</a:t>
            </a:r>
          </a:p>
        </p:txBody>
      </p:sp>
      <p:sp>
        <p:nvSpPr>
          <p:cNvPr id="4" name="Marcador de número de diapositiva 3">
            <a:extLst>
              <a:ext uri="{FF2B5EF4-FFF2-40B4-BE49-F238E27FC236}">
                <a16:creationId xmlns:a16="http://schemas.microsoft.com/office/drawing/2014/main" id="{66471640-842D-564F-CA81-C8AD9F6B58B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37</a:t>
            </a:fld>
            <a:endParaRPr lang="es-MX"/>
          </a:p>
        </p:txBody>
      </p:sp>
      <p:sp>
        <p:nvSpPr>
          <p:cNvPr id="11" name="CuadroTexto 10">
            <a:extLst>
              <a:ext uri="{FF2B5EF4-FFF2-40B4-BE49-F238E27FC236}">
                <a16:creationId xmlns:a16="http://schemas.microsoft.com/office/drawing/2014/main" id="{1FC5C512-F3C6-4161-918D-C88CD9BB15ED}"/>
              </a:ext>
            </a:extLst>
          </p:cNvPr>
          <p:cNvSpPr txBox="1"/>
          <p:nvPr/>
        </p:nvSpPr>
        <p:spPr>
          <a:xfrm>
            <a:off x="320023" y="1701225"/>
            <a:ext cx="5556998" cy="1169551"/>
          </a:xfrm>
          <a:prstGeom prst="rect">
            <a:avLst/>
          </a:prstGeom>
          <a:noFill/>
        </p:spPr>
        <p:txBody>
          <a:bodyPr wrap="square">
            <a:spAutoFit/>
          </a:bodyPr>
          <a:lstStyle/>
          <a:p>
            <a:pPr marL="285750" indent="-285750" algn="just">
              <a:buFont typeface="Wingdings" panose="05000000000000000000" pitchFamily="2" charset="2"/>
              <a:buChar char="v"/>
            </a:pPr>
            <a:r>
              <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El botón </a:t>
            </a:r>
            <a:r>
              <a:rPr lang="es-MX" sz="1400" b="1"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Descargar solicitud </a:t>
            </a:r>
            <a:r>
              <a:rPr lang="es-MX" sz="1400" b="0" i="0" u="none" strike="noStrike" baseline="0" dirty="0">
                <a:solidFill>
                  <a:srgbClr val="000000"/>
                </a:solidFill>
                <a:latin typeface="Noto Sans" panose="020B0502040504020204" pitchFamily="34" charset="0"/>
                <a:ea typeface="Noto Sans" panose="020B0502040504020204" pitchFamily="34" charset="0"/>
                <a:cs typeface="Noto Sans" panose="020B0502040504020204" pitchFamily="34" charset="0"/>
              </a:rPr>
              <a:t>se mostrará en la parte del menú de la izquierda en la sección de Descargas en la parte inferior, este botón se mostrará a partir de que se crea la solicitud y podrá descargar un PDF con la información ingresada hasta el momento de la descarga. </a:t>
            </a:r>
            <a:endParaRPr lang="es-MX" dirty="0">
              <a:latin typeface="Noto Sans" panose="020B0502040504020204" pitchFamily="34" charset="0"/>
              <a:ea typeface="Noto Sans" panose="020B0502040504020204" pitchFamily="34" charset="0"/>
              <a:cs typeface="Noto Sans" panose="020B0502040504020204" pitchFamily="34" charset="0"/>
            </a:endParaRPr>
          </a:p>
        </p:txBody>
      </p:sp>
      <p:pic>
        <p:nvPicPr>
          <p:cNvPr id="6" name="Imagen 5">
            <a:extLst>
              <a:ext uri="{FF2B5EF4-FFF2-40B4-BE49-F238E27FC236}">
                <a16:creationId xmlns:a16="http://schemas.microsoft.com/office/drawing/2014/main" id="{F92C9A32-486E-43E0-A07B-6FF4A72217D9}"/>
              </a:ext>
            </a:extLst>
          </p:cNvPr>
          <p:cNvPicPr>
            <a:picLocks noChangeAspect="1"/>
          </p:cNvPicPr>
          <p:nvPr/>
        </p:nvPicPr>
        <p:blipFill rotWithShape="1">
          <a:blip r:embed="rId5"/>
          <a:srcRect t="64545" r="84582" b="1"/>
          <a:stretch/>
        </p:blipFill>
        <p:spPr>
          <a:xfrm>
            <a:off x="1780710" y="3096789"/>
            <a:ext cx="2078596" cy="2519349"/>
          </a:xfrm>
          <a:prstGeom prst="rect">
            <a:avLst/>
          </a:prstGeom>
        </p:spPr>
      </p:pic>
      <p:pic>
        <p:nvPicPr>
          <p:cNvPr id="13" name="Imagen 12">
            <a:extLst>
              <a:ext uri="{FF2B5EF4-FFF2-40B4-BE49-F238E27FC236}">
                <a16:creationId xmlns:a16="http://schemas.microsoft.com/office/drawing/2014/main" id="{C55B750F-B66D-49E9-86C8-82489E983C06}"/>
              </a:ext>
            </a:extLst>
          </p:cNvPr>
          <p:cNvPicPr>
            <a:picLocks noChangeAspect="1"/>
          </p:cNvPicPr>
          <p:nvPr/>
        </p:nvPicPr>
        <p:blipFill rotWithShape="1">
          <a:blip r:embed="rId6"/>
          <a:srcRect l="43401" t="11060" r="21496"/>
          <a:stretch/>
        </p:blipFill>
        <p:spPr>
          <a:xfrm>
            <a:off x="6096001" y="1010649"/>
            <a:ext cx="5970662" cy="5133769"/>
          </a:xfrm>
          <a:prstGeom prst="rect">
            <a:avLst/>
          </a:prstGeom>
        </p:spPr>
      </p:pic>
      <p:sp>
        <p:nvSpPr>
          <p:cNvPr id="2" name="Rectángulo 1">
            <a:extLst>
              <a:ext uri="{FF2B5EF4-FFF2-40B4-BE49-F238E27FC236}">
                <a16:creationId xmlns:a16="http://schemas.microsoft.com/office/drawing/2014/main" id="{815339A7-791C-E990-68D4-AD1A51E87D28}"/>
              </a:ext>
            </a:extLst>
          </p:cNvPr>
          <p:cNvSpPr/>
          <p:nvPr/>
        </p:nvSpPr>
        <p:spPr>
          <a:xfrm>
            <a:off x="7377710" y="2163403"/>
            <a:ext cx="736006" cy="1919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33151950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a:extLst>
            <a:ext uri="{FF2B5EF4-FFF2-40B4-BE49-F238E27FC236}">
              <a16:creationId xmlns:a16="http://schemas.microsoft.com/office/drawing/2014/main" id="{D49778E7-030B-1E72-1579-13044A3EE275}"/>
            </a:ext>
          </a:extLst>
        </p:cNvPr>
        <p:cNvGrpSpPr/>
        <p:nvPr/>
      </p:nvGrpSpPr>
      <p:grpSpPr>
        <a:xfrm>
          <a:off x="0" y="0"/>
          <a:ext cx="0" cy="0"/>
          <a:chOff x="0" y="0"/>
          <a:chExt cx="0" cy="0"/>
        </a:xfrm>
      </p:grpSpPr>
      <p:sp>
        <p:nvSpPr>
          <p:cNvPr id="2" name="Rectángulo 1">
            <a:extLst>
              <a:ext uri="{FF2B5EF4-FFF2-40B4-BE49-F238E27FC236}">
                <a16:creationId xmlns:a16="http://schemas.microsoft.com/office/drawing/2014/main" id="{8E5175CA-0D41-89CE-6762-08A745D9976E}"/>
              </a:ext>
            </a:extLst>
          </p:cNvPr>
          <p:cNvSpPr/>
          <p:nvPr/>
        </p:nvSpPr>
        <p:spPr>
          <a:xfrm>
            <a:off x="1846555" y="1929985"/>
            <a:ext cx="8149701" cy="3151571"/>
          </a:xfrm>
          <a:prstGeom prst="rect">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3" name="Imagen 2">
            <a:extLst>
              <a:ext uri="{FF2B5EF4-FFF2-40B4-BE49-F238E27FC236}">
                <a16:creationId xmlns:a16="http://schemas.microsoft.com/office/drawing/2014/main" id="{2276744E-3409-9FB6-B1A2-0F0CBA61B22D}"/>
              </a:ext>
            </a:extLst>
          </p:cNvPr>
          <p:cNvPicPr>
            <a:picLocks noChangeAspect="1"/>
          </p:cNvPicPr>
          <p:nvPr/>
        </p:nvPicPr>
        <p:blipFill>
          <a:blip r:embed="rId4"/>
          <a:srcRect/>
          <a:stretch/>
        </p:blipFill>
        <p:spPr>
          <a:xfrm>
            <a:off x="6432271" y="361701"/>
            <a:ext cx="5360592" cy="648948"/>
          </a:xfrm>
          <a:prstGeom prst="rect">
            <a:avLst/>
          </a:prstGeom>
        </p:spPr>
      </p:pic>
      <p:cxnSp>
        <p:nvCxnSpPr>
          <p:cNvPr id="8" name="Google Shape;144;p7">
            <a:extLst>
              <a:ext uri="{FF2B5EF4-FFF2-40B4-BE49-F238E27FC236}">
                <a16:creationId xmlns:a16="http://schemas.microsoft.com/office/drawing/2014/main" id="{62B50F6D-D631-6FE6-A96B-01CAD5311118}"/>
              </a:ext>
            </a:extLst>
          </p:cNvPr>
          <p:cNvCxnSpPr/>
          <p:nvPr/>
        </p:nvCxnSpPr>
        <p:spPr>
          <a:xfrm>
            <a:off x="0" y="1475211"/>
            <a:ext cx="6009861" cy="0"/>
          </a:xfrm>
          <a:prstGeom prst="straightConnector1">
            <a:avLst/>
          </a:prstGeom>
          <a:noFill/>
          <a:ln w="38100" cap="flat" cmpd="sng">
            <a:solidFill>
              <a:srgbClr val="B7903D"/>
            </a:solidFill>
            <a:prstDash val="solid"/>
            <a:miter lim="800000"/>
            <a:headEnd type="none" w="sm" len="sm"/>
            <a:tailEnd type="none" w="sm" len="sm"/>
          </a:ln>
        </p:spPr>
      </p:cxnSp>
      <p:sp>
        <p:nvSpPr>
          <p:cNvPr id="10" name="CuadroTexto 9">
            <a:extLst>
              <a:ext uri="{FF2B5EF4-FFF2-40B4-BE49-F238E27FC236}">
                <a16:creationId xmlns:a16="http://schemas.microsoft.com/office/drawing/2014/main" id="{AA629642-E7D3-B2CA-A2C2-4D5883730D7F}"/>
              </a:ext>
            </a:extLst>
          </p:cNvPr>
          <p:cNvSpPr txBox="1"/>
          <p:nvPr/>
        </p:nvSpPr>
        <p:spPr>
          <a:xfrm>
            <a:off x="187183" y="1091749"/>
            <a:ext cx="5822678" cy="369332"/>
          </a:xfrm>
          <a:prstGeom prst="rect">
            <a:avLst/>
          </a:prstGeom>
          <a:noFill/>
        </p:spPr>
        <p:txBody>
          <a:bodyPr wrap="square">
            <a:spAutoFit/>
          </a:bodyPr>
          <a:lstStyle/>
          <a:p>
            <a:r>
              <a:rPr lang="es-MX" sz="1800" b="1" dirty="0">
                <a:solidFill>
                  <a:srgbClr val="691932"/>
                </a:solidFill>
                <a:latin typeface="Noto Sans" panose="020B0502040504020204" pitchFamily="34" charset="0"/>
                <a:ea typeface="Noto Sans" panose="020B0502040504020204" pitchFamily="34" charset="0"/>
                <a:cs typeface="Noto Sans" panose="020B0502040504020204" pitchFamily="34" charset="0"/>
              </a:rPr>
              <a:t>18. Recomendaciones</a:t>
            </a:r>
          </a:p>
        </p:txBody>
      </p:sp>
      <p:sp>
        <p:nvSpPr>
          <p:cNvPr id="4" name="Marcador de número de diapositiva 3">
            <a:extLst>
              <a:ext uri="{FF2B5EF4-FFF2-40B4-BE49-F238E27FC236}">
                <a16:creationId xmlns:a16="http://schemas.microsoft.com/office/drawing/2014/main" id="{2C47FAB8-6020-F14D-9F51-8FBD0D99C63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38</a:t>
            </a:fld>
            <a:endParaRPr lang="es-MX"/>
          </a:p>
        </p:txBody>
      </p:sp>
      <p:sp>
        <p:nvSpPr>
          <p:cNvPr id="5" name="CuadroTexto 4">
            <a:extLst>
              <a:ext uri="{FF2B5EF4-FFF2-40B4-BE49-F238E27FC236}">
                <a16:creationId xmlns:a16="http://schemas.microsoft.com/office/drawing/2014/main" id="{6894C679-F1F3-0ACC-826E-BD36BCD3910F}"/>
              </a:ext>
            </a:extLst>
          </p:cNvPr>
          <p:cNvSpPr txBox="1"/>
          <p:nvPr/>
        </p:nvSpPr>
        <p:spPr>
          <a:xfrm>
            <a:off x="2852013" y="2274663"/>
            <a:ext cx="6315695" cy="2462213"/>
          </a:xfrm>
          <a:prstGeom prst="rect">
            <a:avLst/>
          </a:prstGeom>
          <a:noFill/>
        </p:spPr>
        <p:txBody>
          <a:bodyPr wrap="square">
            <a:spAutoFit/>
          </a:bodyPr>
          <a:lstStyle/>
          <a:p>
            <a:pPr marL="342900" indent="-342900" algn="just">
              <a:spcBef>
                <a:spcPts val="600"/>
              </a:spcBef>
              <a:spcAft>
                <a:spcPts val="600"/>
              </a:spcAft>
              <a:buClr>
                <a:schemeClr val="accent4">
                  <a:lumMod val="20000"/>
                  <a:lumOff val="80000"/>
                </a:schemeClr>
              </a:buClr>
              <a:buFont typeface="+mj-lt"/>
              <a:buAutoNum type="arabicPeriod"/>
            </a:pPr>
            <a:r>
              <a:rPr lang="es-MX" sz="1800" b="0" i="0" u="none" strike="noStrike" baseline="0" dirty="0">
                <a:solidFill>
                  <a:schemeClr val="accent4">
                    <a:lumMod val="20000"/>
                    <a:lumOff val="80000"/>
                  </a:schemeClr>
                </a:solidFill>
                <a:latin typeface="Noto Sans" panose="020B0502040504020204" pitchFamily="34" charset="0"/>
                <a:ea typeface="Noto Sans" panose="020B0502040504020204" pitchFamily="34" charset="0"/>
                <a:cs typeface="Noto Sans" panose="020B0502040504020204" pitchFamily="34" charset="0"/>
              </a:rPr>
              <a:t>Es importante prever los tiempos de captura de la solicitud, dado que los últimos días se satura el sistema y se corre el riesgo de no enviar la solicitud en los tiempos establecidos en la Convocatoria.</a:t>
            </a:r>
          </a:p>
          <a:p>
            <a:pPr marL="342900" indent="-342900" algn="just">
              <a:spcBef>
                <a:spcPts val="600"/>
              </a:spcBef>
              <a:spcAft>
                <a:spcPts val="600"/>
              </a:spcAft>
              <a:buClr>
                <a:schemeClr val="accent4">
                  <a:lumMod val="20000"/>
                  <a:lumOff val="80000"/>
                </a:schemeClr>
              </a:buClr>
              <a:buFont typeface="+mj-lt"/>
              <a:buAutoNum type="arabicPeriod"/>
            </a:pPr>
            <a:r>
              <a:rPr lang="es-MX" sz="1800" dirty="0">
                <a:solidFill>
                  <a:schemeClr val="accent4">
                    <a:lumMod val="20000"/>
                    <a:lumOff val="80000"/>
                  </a:schemeClr>
                </a:solidFill>
                <a:latin typeface="Noto Sans" panose="020B0502040504020204" pitchFamily="34" charset="0"/>
                <a:ea typeface="Noto Sans" panose="020B0502040504020204" pitchFamily="34" charset="0"/>
                <a:cs typeface="Noto Sans" panose="020B0502040504020204" pitchFamily="34" charset="0"/>
              </a:rPr>
              <a:t>Se recomienda estar guardando continuamente los datos capturados, ya que el sistema esta programado para desconectarse por cada sección después de 30 minutos, sin salvar lo capturado. </a:t>
            </a:r>
            <a:endParaRPr lang="es-MX" sz="1800" b="0" i="0" u="none" strike="noStrike" baseline="0" dirty="0">
              <a:solidFill>
                <a:schemeClr val="accent4">
                  <a:lumMod val="20000"/>
                  <a:lumOff val="80000"/>
                </a:schemeClr>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3253569780"/>
      </p:ext>
    </p:extLst>
  </p:cSld>
  <p:clrMapOvr>
    <a:masterClrMapping/>
  </p:clrMapOvr>
</p:sld>
</file>

<file path=ppt/theme/theme1.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2703</TotalTime>
  <Words>2201</Words>
  <Application>Microsoft Office PowerPoint</Application>
  <PresentationFormat>Panorámica</PresentationFormat>
  <Paragraphs>246</Paragraphs>
  <Slides>38</Slides>
  <Notes>38</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38</vt:i4>
      </vt:variant>
    </vt:vector>
  </HeadingPairs>
  <TitlesOfParts>
    <vt:vector size="44" baseType="lpstr">
      <vt:lpstr>Wingdings</vt:lpstr>
      <vt:lpstr>Calibri</vt:lpstr>
      <vt:lpstr>Noto Sans</vt:lpstr>
      <vt:lpstr>Arial</vt:lpstr>
      <vt:lpstr>Montserrat</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Ximena Pérez Viveros</dc:creator>
  <cp:lastModifiedBy>María de Lourdes Gonzalez Jiménez</cp:lastModifiedBy>
  <cp:revision>193</cp:revision>
  <cp:lastPrinted>2025-03-14T00:13:50Z</cp:lastPrinted>
  <dcterms:created xsi:type="dcterms:W3CDTF">2024-12-28T21:44:20Z</dcterms:created>
  <dcterms:modified xsi:type="dcterms:W3CDTF">2025-05-27T00:00:51Z</dcterms:modified>
</cp:coreProperties>
</file>